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75" r:id="rId2"/>
    <p:sldId id="260" r:id="rId3"/>
    <p:sldId id="257" r:id="rId4"/>
    <p:sldId id="256" r:id="rId5"/>
    <p:sldId id="261" r:id="rId6"/>
    <p:sldId id="262" r:id="rId7"/>
    <p:sldId id="263" r:id="rId8"/>
    <p:sldId id="264" r:id="rId9"/>
    <p:sldId id="265" r:id="rId10"/>
    <p:sldId id="266" r:id="rId11"/>
    <p:sldId id="267" r:id="rId12"/>
    <p:sldId id="268" r:id="rId13"/>
    <p:sldId id="269" r:id="rId14"/>
    <p:sldId id="270" r:id="rId15"/>
    <p:sldId id="274" r:id="rId16"/>
    <p:sldId id="271"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58"/>
  </p:normalViewPr>
  <p:slideViewPr>
    <p:cSldViewPr snapToGrid="0">
      <p:cViewPr varScale="1">
        <p:scale>
          <a:sx n="92" d="100"/>
          <a:sy n="92" d="100"/>
        </p:scale>
        <p:origin x="30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58EB0F-B224-459D-84F3-FC1D9B0C1C9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B0798D9-85B0-4447-9C15-7EF645A28AC1}">
      <dgm:prSet/>
      <dgm:spPr/>
      <dgm:t>
        <a:bodyPr/>
        <a:lstStyle/>
        <a:p>
          <a:pPr>
            <a:lnSpc>
              <a:spcPct val="100000"/>
            </a:lnSpc>
          </a:pPr>
          <a:r>
            <a:rPr lang="en-US" b="0" i="0" u="sng"/>
            <a:t>Monitoring Brand Perception</a:t>
          </a:r>
          <a:endParaRPr lang="en-US"/>
        </a:p>
      </dgm:t>
    </dgm:pt>
    <dgm:pt modelId="{8D03F3C2-1ECE-4A33-A640-7DE98758D903}" type="parTrans" cxnId="{22A7106C-7C3C-4255-9F95-AFF726ADFD14}">
      <dgm:prSet/>
      <dgm:spPr/>
      <dgm:t>
        <a:bodyPr/>
        <a:lstStyle/>
        <a:p>
          <a:endParaRPr lang="en-US"/>
        </a:p>
      </dgm:t>
    </dgm:pt>
    <dgm:pt modelId="{55B807F1-DB24-4B3B-A6D1-D6F6ABDC4A25}" type="sibTrans" cxnId="{22A7106C-7C3C-4255-9F95-AFF726ADFD14}">
      <dgm:prSet/>
      <dgm:spPr/>
      <dgm:t>
        <a:bodyPr/>
        <a:lstStyle/>
        <a:p>
          <a:pPr>
            <a:lnSpc>
              <a:spcPct val="100000"/>
            </a:lnSpc>
          </a:pPr>
          <a:endParaRPr lang="en-US"/>
        </a:p>
      </dgm:t>
    </dgm:pt>
    <dgm:pt modelId="{FDA0451B-A0A8-40E2-B3A2-4F3CA1AAF5D7}">
      <dgm:prSet/>
      <dgm:spPr/>
      <dgm:t>
        <a:bodyPr/>
        <a:lstStyle/>
        <a:p>
          <a:pPr>
            <a:lnSpc>
              <a:spcPct val="100000"/>
            </a:lnSpc>
          </a:pPr>
          <a:r>
            <a:rPr lang="en-US" b="0" i="0"/>
            <a:t>Active social listening helps you take the pulse on how people perceive your brand. You can identify rising complaints, viral negative content and shifts in brand image that require PR response.</a:t>
          </a:r>
          <a:endParaRPr lang="en-US"/>
        </a:p>
      </dgm:t>
    </dgm:pt>
    <dgm:pt modelId="{C9271645-C64F-40E1-94DB-EF0C1FF0A399}" type="parTrans" cxnId="{2FFE4811-2E47-473A-8E94-8D97E84847FA}">
      <dgm:prSet/>
      <dgm:spPr/>
      <dgm:t>
        <a:bodyPr/>
        <a:lstStyle/>
        <a:p>
          <a:endParaRPr lang="en-US"/>
        </a:p>
      </dgm:t>
    </dgm:pt>
    <dgm:pt modelId="{4DBFB2E2-A4FC-4E9D-9EB0-5CB0D9DB2C40}" type="sibTrans" cxnId="{2FFE4811-2E47-473A-8E94-8D97E84847FA}">
      <dgm:prSet/>
      <dgm:spPr/>
      <dgm:t>
        <a:bodyPr/>
        <a:lstStyle/>
        <a:p>
          <a:pPr>
            <a:lnSpc>
              <a:spcPct val="100000"/>
            </a:lnSpc>
          </a:pPr>
          <a:endParaRPr lang="en-US"/>
        </a:p>
      </dgm:t>
    </dgm:pt>
    <dgm:pt modelId="{FBE37AE6-36D0-4715-BFEA-13E9336E3453}">
      <dgm:prSet/>
      <dgm:spPr/>
      <dgm:t>
        <a:bodyPr/>
        <a:lstStyle/>
        <a:p>
          <a:pPr>
            <a:lnSpc>
              <a:spcPct val="100000"/>
            </a:lnSpc>
          </a:pPr>
          <a:r>
            <a:rPr lang="en-US" b="0" i="0" u="sng"/>
            <a:t>Understanding Customers</a:t>
          </a:r>
          <a:endParaRPr lang="en-US"/>
        </a:p>
      </dgm:t>
    </dgm:pt>
    <dgm:pt modelId="{9282E1EE-D5CC-4477-97A1-565CFF0C52B8}" type="parTrans" cxnId="{E73CACCA-4700-4342-9E44-B07D7FF1556C}">
      <dgm:prSet/>
      <dgm:spPr/>
      <dgm:t>
        <a:bodyPr/>
        <a:lstStyle/>
        <a:p>
          <a:endParaRPr lang="en-US"/>
        </a:p>
      </dgm:t>
    </dgm:pt>
    <dgm:pt modelId="{2D34F43B-E246-4AB6-B429-2A985C3BE067}" type="sibTrans" cxnId="{E73CACCA-4700-4342-9E44-B07D7FF1556C}">
      <dgm:prSet/>
      <dgm:spPr/>
      <dgm:t>
        <a:bodyPr/>
        <a:lstStyle/>
        <a:p>
          <a:pPr>
            <a:lnSpc>
              <a:spcPct val="100000"/>
            </a:lnSpc>
          </a:pPr>
          <a:endParaRPr lang="en-US"/>
        </a:p>
      </dgm:t>
    </dgm:pt>
    <dgm:pt modelId="{8BA87D30-803B-4C8E-BB40-D08D08EB8BD9}">
      <dgm:prSet/>
      <dgm:spPr/>
      <dgm:t>
        <a:bodyPr/>
        <a:lstStyle/>
        <a:p>
          <a:pPr>
            <a:lnSpc>
              <a:spcPct val="100000"/>
            </a:lnSpc>
          </a:pPr>
          <a:r>
            <a:rPr lang="en-US" b="0" i="0"/>
            <a:t>People turn to Twitter to voice complaints, ask questions and seek support. Analyzing these conversations enables you to truly understand pain points and delight points in the customer experience.</a:t>
          </a:r>
          <a:endParaRPr lang="en-US"/>
        </a:p>
      </dgm:t>
    </dgm:pt>
    <dgm:pt modelId="{5F5E8547-F2E9-4A4C-BF15-0F13DB101AD2}" type="parTrans" cxnId="{57B44416-C42A-451D-AA04-6C0F02F5DD63}">
      <dgm:prSet/>
      <dgm:spPr/>
      <dgm:t>
        <a:bodyPr/>
        <a:lstStyle/>
        <a:p>
          <a:endParaRPr lang="en-US"/>
        </a:p>
      </dgm:t>
    </dgm:pt>
    <dgm:pt modelId="{49D840E1-645F-4724-A72B-3EF83B9AE83C}" type="sibTrans" cxnId="{57B44416-C42A-451D-AA04-6C0F02F5DD63}">
      <dgm:prSet/>
      <dgm:spPr/>
      <dgm:t>
        <a:bodyPr/>
        <a:lstStyle/>
        <a:p>
          <a:endParaRPr lang="en-US"/>
        </a:p>
      </dgm:t>
    </dgm:pt>
    <dgm:pt modelId="{FD1F10E2-15F1-4025-A7F7-5C5D845B0BD7}" type="pres">
      <dgm:prSet presAssocID="{B458EB0F-B224-459D-84F3-FC1D9B0C1C9F}" presName="root" presStyleCnt="0">
        <dgm:presLayoutVars>
          <dgm:dir/>
          <dgm:resizeHandles val="exact"/>
        </dgm:presLayoutVars>
      </dgm:prSet>
      <dgm:spPr/>
    </dgm:pt>
    <dgm:pt modelId="{9328BD67-9E92-4C3E-88F4-07E0EC9F5058}" type="pres">
      <dgm:prSet presAssocID="{B458EB0F-B224-459D-84F3-FC1D9B0C1C9F}" presName="container" presStyleCnt="0">
        <dgm:presLayoutVars>
          <dgm:dir/>
          <dgm:resizeHandles val="exact"/>
        </dgm:presLayoutVars>
      </dgm:prSet>
      <dgm:spPr/>
    </dgm:pt>
    <dgm:pt modelId="{0540B05F-0AFC-44EB-BFD2-1773081C63E4}" type="pres">
      <dgm:prSet presAssocID="{4B0798D9-85B0-4447-9C15-7EF645A28AC1}" presName="compNode" presStyleCnt="0"/>
      <dgm:spPr/>
    </dgm:pt>
    <dgm:pt modelId="{EB7935C3-5FD3-4C9F-BD6F-937FF22CD00B}" type="pres">
      <dgm:prSet presAssocID="{4B0798D9-85B0-4447-9C15-7EF645A28AC1}" presName="iconBgRect" presStyleLbl="bgShp" presStyleIdx="0" presStyleCnt="4"/>
      <dgm:spPr/>
    </dgm:pt>
    <dgm:pt modelId="{B59BF53D-1DDC-4A43-BB59-CD7EBF5D5EA8}" type="pres">
      <dgm:prSet presAssocID="{4B0798D9-85B0-4447-9C15-7EF645A28AC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8DE10A49-F1B4-4DDE-B565-607299BC53FF}" type="pres">
      <dgm:prSet presAssocID="{4B0798D9-85B0-4447-9C15-7EF645A28AC1}" presName="spaceRect" presStyleCnt="0"/>
      <dgm:spPr/>
    </dgm:pt>
    <dgm:pt modelId="{F7D65BF8-8C68-4133-A5F9-27E9141D00F5}" type="pres">
      <dgm:prSet presAssocID="{4B0798D9-85B0-4447-9C15-7EF645A28AC1}" presName="textRect" presStyleLbl="revTx" presStyleIdx="0" presStyleCnt="4">
        <dgm:presLayoutVars>
          <dgm:chMax val="1"/>
          <dgm:chPref val="1"/>
        </dgm:presLayoutVars>
      </dgm:prSet>
      <dgm:spPr/>
    </dgm:pt>
    <dgm:pt modelId="{C9CEE351-ABF0-415E-AA42-6EDFCE4121B9}" type="pres">
      <dgm:prSet presAssocID="{55B807F1-DB24-4B3B-A6D1-D6F6ABDC4A25}" presName="sibTrans" presStyleLbl="sibTrans2D1" presStyleIdx="0" presStyleCnt="0"/>
      <dgm:spPr/>
    </dgm:pt>
    <dgm:pt modelId="{214A9BB6-524D-46D2-A1E6-6E706CA790F6}" type="pres">
      <dgm:prSet presAssocID="{FDA0451B-A0A8-40E2-B3A2-4F3CA1AAF5D7}" presName="compNode" presStyleCnt="0"/>
      <dgm:spPr/>
    </dgm:pt>
    <dgm:pt modelId="{D168FD19-7A7D-45EC-A708-4624B46F10D1}" type="pres">
      <dgm:prSet presAssocID="{FDA0451B-A0A8-40E2-B3A2-4F3CA1AAF5D7}" presName="iconBgRect" presStyleLbl="bgShp" presStyleIdx="1" presStyleCnt="4"/>
      <dgm:spPr/>
    </dgm:pt>
    <dgm:pt modelId="{A9B0ADA2-796D-4C38-BFBD-7D8A0ADE571F}" type="pres">
      <dgm:prSet presAssocID="{FDA0451B-A0A8-40E2-B3A2-4F3CA1AAF5D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ting"/>
        </a:ext>
      </dgm:extLst>
    </dgm:pt>
    <dgm:pt modelId="{A1EBB192-5ED3-4277-AFB0-7D47940794C4}" type="pres">
      <dgm:prSet presAssocID="{FDA0451B-A0A8-40E2-B3A2-4F3CA1AAF5D7}" presName="spaceRect" presStyleCnt="0"/>
      <dgm:spPr/>
    </dgm:pt>
    <dgm:pt modelId="{8605E482-9BBB-4D75-A8E0-3D3393D6267D}" type="pres">
      <dgm:prSet presAssocID="{FDA0451B-A0A8-40E2-B3A2-4F3CA1AAF5D7}" presName="textRect" presStyleLbl="revTx" presStyleIdx="1" presStyleCnt="4">
        <dgm:presLayoutVars>
          <dgm:chMax val="1"/>
          <dgm:chPref val="1"/>
        </dgm:presLayoutVars>
      </dgm:prSet>
      <dgm:spPr/>
    </dgm:pt>
    <dgm:pt modelId="{4F27CB38-DCB0-48FA-877B-AC77D4537442}" type="pres">
      <dgm:prSet presAssocID="{4DBFB2E2-A4FC-4E9D-9EB0-5CB0D9DB2C40}" presName="sibTrans" presStyleLbl="sibTrans2D1" presStyleIdx="0" presStyleCnt="0"/>
      <dgm:spPr/>
    </dgm:pt>
    <dgm:pt modelId="{F67BD7C3-5367-4F27-8A4D-1CE14C1E0A05}" type="pres">
      <dgm:prSet presAssocID="{FBE37AE6-36D0-4715-BFEA-13E9336E3453}" presName="compNode" presStyleCnt="0"/>
      <dgm:spPr/>
    </dgm:pt>
    <dgm:pt modelId="{32A278EB-DE45-447D-AA8A-B4F5CFD0C234}" type="pres">
      <dgm:prSet presAssocID="{FBE37AE6-36D0-4715-BFEA-13E9336E3453}" presName="iconBgRect" presStyleLbl="bgShp" presStyleIdx="2" presStyleCnt="4"/>
      <dgm:spPr/>
    </dgm:pt>
    <dgm:pt modelId="{018E619E-72D8-4EBB-B55F-B9E0394B7389}" type="pres">
      <dgm:prSet presAssocID="{FBE37AE6-36D0-4715-BFEA-13E9336E34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38208931-0554-4AC6-8573-C6D5C5783119}" type="pres">
      <dgm:prSet presAssocID="{FBE37AE6-36D0-4715-BFEA-13E9336E3453}" presName="spaceRect" presStyleCnt="0"/>
      <dgm:spPr/>
    </dgm:pt>
    <dgm:pt modelId="{311A409A-292E-4041-B8F2-BC0D231B29CF}" type="pres">
      <dgm:prSet presAssocID="{FBE37AE6-36D0-4715-BFEA-13E9336E3453}" presName="textRect" presStyleLbl="revTx" presStyleIdx="2" presStyleCnt="4">
        <dgm:presLayoutVars>
          <dgm:chMax val="1"/>
          <dgm:chPref val="1"/>
        </dgm:presLayoutVars>
      </dgm:prSet>
      <dgm:spPr/>
    </dgm:pt>
    <dgm:pt modelId="{AE01EDAB-8A3A-4D7A-A520-297A19ED6864}" type="pres">
      <dgm:prSet presAssocID="{2D34F43B-E246-4AB6-B429-2A985C3BE067}" presName="sibTrans" presStyleLbl="sibTrans2D1" presStyleIdx="0" presStyleCnt="0"/>
      <dgm:spPr/>
    </dgm:pt>
    <dgm:pt modelId="{C840B8C9-CE9A-4A83-A434-E476C77E6AF3}" type="pres">
      <dgm:prSet presAssocID="{8BA87D30-803B-4C8E-BB40-D08D08EB8BD9}" presName="compNode" presStyleCnt="0"/>
      <dgm:spPr/>
    </dgm:pt>
    <dgm:pt modelId="{5806A22D-B3B5-4F54-876D-AB38EE7E0F35}" type="pres">
      <dgm:prSet presAssocID="{8BA87D30-803B-4C8E-BB40-D08D08EB8BD9}" presName="iconBgRect" presStyleLbl="bgShp" presStyleIdx="3" presStyleCnt="4"/>
      <dgm:spPr/>
    </dgm:pt>
    <dgm:pt modelId="{35F125FD-A123-4857-9CA4-619F80FA14FD}" type="pres">
      <dgm:prSet presAssocID="{8BA87D30-803B-4C8E-BB40-D08D08EB8B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Bubble"/>
        </a:ext>
      </dgm:extLst>
    </dgm:pt>
    <dgm:pt modelId="{19BF504D-5020-4A96-A4FD-7C8BD740375B}" type="pres">
      <dgm:prSet presAssocID="{8BA87D30-803B-4C8E-BB40-D08D08EB8BD9}" presName="spaceRect" presStyleCnt="0"/>
      <dgm:spPr/>
    </dgm:pt>
    <dgm:pt modelId="{FB0103C8-0053-4C42-9A7A-A620F2DF240C}" type="pres">
      <dgm:prSet presAssocID="{8BA87D30-803B-4C8E-BB40-D08D08EB8BD9}" presName="textRect" presStyleLbl="revTx" presStyleIdx="3" presStyleCnt="4">
        <dgm:presLayoutVars>
          <dgm:chMax val="1"/>
          <dgm:chPref val="1"/>
        </dgm:presLayoutVars>
      </dgm:prSet>
      <dgm:spPr/>
    </dgm:pt>
  </dgm:ptLst>
  <dgm:cxnLst>
    <dgm:cxn modelId="{2FFE4811-2E47-473A-8E94-8D97E84847FA}" srcId="{B458EB0F-B224-459D-84F3-FC1D9B0C1C9F}" destId="{FDA0451B-A0A8-40E2-B3A2-4F3CA1AAF5D7}" srcOrd="1" destOrd="0" parTransId="{C9271645-C64F-40E1-94DB-EF0C1FF0A399}" sibTransId="{4DBFB2E2-A4FC-4E9D-9EB0-5CB0D9DB2C40}"/>
    <dgm:cxn modelId="{57B44416-C42A-451D-AA04-6C0F02F5DD63}" srcId="{B458EB0F-B224-459D-84F3-FC1D9B0C1C9F}" destId="{8BA87D30-803B-4C8E-BB40-D08D08EB8BD9}" srcOrd="3" destOrd="0" parTransId="{5F5E8547-F2E9-4A4C-BF15-0F13DB101AD2}" sibTransId="{49D840E1-645F-4724-A72B-3EF83B9AE83C}"/>
    <dgm:cxn modelId="{22A7106C-7C3C-4255-9F95-AFF726ADFD14}" srcId="{B458EB0F-B224-459D-84F3-FC1D9B0C1C9F}" destId="{4B0798D9-85B0-4447-9C15-7EF645A28AC1}" srcOrd="0" destOrd="0" parTransId="{8D03F3C2-1ECE-4A33-A640-7DE98758D903}" sibTransId="{55B807F1-DB24-4B3B-A6D1-D6F6ABDC4A25}"/>
    <dgm:cxn modelId="{8F999687-0B3F-42C3-9EBF-3E34520A23AE}" type="presOf" srcId="{2D34F43B-E246-4AB6-B429-2A985C3BE067}" destId="{AE01EDAB-8A3A-4D7A-A520-297A19ED6864}" srcOrd="0" destOrd="0" presId="urn:microsoft.com/office/officeart/2018/2/layout/IconCircleList"/>
    <dgm:cxn modelId="{3696BD93-32BA-41AC-A0DB-D15911C97685}" type="presOf" srcId="{B458EB0F-B224-459D-84F3-FC1D9B0C1C9F}" destId="{FD1F10E2-15F1-4025-A7F7-5C5D845B0BD7}" srcOrd="0" destOrd="0" presId="urn:microsoft.com/office/officeart/2018/2/layout/IconCircleList"/>
    <dgm:cxn modelId="{9C69BC94-E6F6-4357-99DA-7D1AC974E0B4}" type="presOf" srcId="{FDA0451B-A0A8-40E2-B3A2-4F3CA1AAF5D7}" destId="{8605E482-9BBB-4D75-A8E0-3D3393D6267D}" srcOrd="0" destOrd="0" presId="urn:microsoft.com/office/officeart/2018/2/layout/IconCircleList"/>
    <dgm:cxn modelId="{747042AB-163F-4D06-83BF-0951302219CC}" type="presOf" srcId="{4B0798D9-85B0-4447-9C15-7EF645A28AC1}" destId="{F7D65BF8-8C68-4133-A5F9-27E9141D00F5}" srcOrd="0" destOrd="0" presId="urn:microsoft.com/office/officeart/2018/2/layout/IconCircleList"/>
    <dgm:cxn modelId="{037318AF-F1CE-4326-B350-51ACE9EBC049}" type="presOf" srcId="{8BA87D30-803B-4C8E-BB40-D08D08EB8BD9}" destId="{FB0103C8-0053-4C42-9A7A-A620F2DF240C}" srcOrd="0" destOrd="0" presId="urn:microsoft.com/office/officeart/2018/2/layout/IconCircleList"/>
    <dgm:cxn modelId="{E73CACCA-4700-4342-9E44-B07D7FF1556C}" srcId="{B458EB0F-B224-459D-84F3-FC1D9B0C1C9F}" destId="{FBE37AE6-36D0-4715-BFEA-13E9336E3453}" srcOrd="2" destOrd="0" parTransId="{9282E1EE-D5CC-4477-97A1-565CFF0C52B8}" sibTransId="{2D34F43B-E246-4AB6-B429-2A985C3BE067}"/>
    <dgm:cxn modelId="{DDFE95EF-A60A-4D23-8FFF-956B24880978}" type="presOf" srcId="{FBE37AE6-36D0-4715-BFEA-13E9336E3453}" destId="{311A409A-292E-4041-B8F2-BC0D231B29CF}" srcOrd="0" destOrd="0" presId="urn:microsoft.com/office/officeart/2018/2/layout/IconCircleList"/>
    <dgm:cxn modelId="{DE6D06F8-02C8-4E3A-8E17-0A628F13C17F}" type="presOf" srcId="{55B807F1-DB24-4B3B-A6D1-D6F6ABDC4A25}" destId="{C9CEE351-ABF0-415E-AA42-6EDFCE4121B9}" srcOrd="0" destOrd="0" presId="urn:microsoft.com/office/officeart/2018/2/layout/IconCircleList"/>
    <dgm:cxn modelId="{94396CFC-1C39-46FF-9BB8-74E7945B2415}" type="presOf" srcId="{4DBFB2E2-A4FC-4E9D-9EB0-5CB0D9DB2C40}" destId="{4F27CB38-DCB0-48FA-877B-AC77D4537442}" srcOrd="0" destOrd="0" presId="urn:microsoft.com/office/officeart/2018/2/layout/IconCircleList"/>
    <dgm:cxn modelId="{379FF7B1-B0A2-4DBF-98FE-0FB5381ACCBF}" type="presParOf" srcId="{FD1F10E2-15F1-4025-A7F7-5C5D845B0BD7}" destId="{9328BD67-9E92-4C3E-88F4-07E0EC9F5058}" srcOrd="0" destOrd="0" presId="urn:microsoft.com/office/officeart/2018/2/layout/IconCircleList"/>
    <dgm:cxn modelId="{A2FF2AEC-C4DB-4D66-AEFD-7D6F5B0C4E5E}" type="presParOf" srcId="{9328BD67-9E92-4C3E-88F4-07E0EC9F5058}" destId="{0540B05F-0AFC-44EB-BFD2-1773081C63E4}" srcOrd="0" destOrd="0" presId="urn:microsoft.com/office/officeart/2018/2/layout/IconCircleList"/>
    <dgm:cxn modelId="{5B1E2074-0DA1-4801-BF63-F7327BF5428B}" type="presParOf" srcId="{0540B05F-0AFC-44EB-BFD2-1773081C63E4}" destId="{EB7935C3-5FD3-4C9F-BD6F-937FF22CD00B}" srcOrd="0" destOrd="0" presId="urn:microsoft.com/office/officeart/2018/2/layout/IconCircleList"/>
    <dgm:cxn modelId="{12300690-A74E-49F9-A097-35AF602C4166}" type="presParOf" srcId="{0540B05F-0AFC-44EB-BFD2-1773081C63E4}" destId="{B59BF53D-1DDC-4A43-BB59-CD7EBF5D5EA8}" srcOrd="1" destOrd="0" presId="urn:microsoft.com/office/officeart/2018/2/layout/IconCircleList"/>
    <dgm:cxn modelId="{A5B452D4-198D-4384-907F-34C67AB542DD}" type="presParOf" srcId="{0540B05F-0AFC-44EB-BFD2-1773081C63E4}" destId="{8DE10A49-F1B4-4DDE-B565-607299BC53FF}" srcOrd="2" destOrd="0" presId="urn:microsoft.com/office/officeart/2018/2/layout/IconCircleList"/>
    <dgm:cxn modelId="{D09D5768-A720-4247-BC54-92879AF2E110}" type="presParOf" srcId="{0540B05F-0AFC-44EB-BFD2-1773081C63E4}" destId="{F7D65BF8-8C68-4133-A5F9-27E9141D00F5}" srcOrd="3" destOrd="0" presId="urn:microsoft.com/office/officeart/2018/2/layout/IconCircleList"/>
    <dgm:cxn modelId="{9DFC70C4-6492-42EE-B27B-0BBB8AF9FC96}" type="presParOf" srcId="{9328BD67-9E92-4C3E-88F4-07E0EC9F5058}" destId="{C9CEE351-ABF0-415E-AA42-6EDFCE4121B9}" srcOrd="1" destOrd="0" presId="urn:microsoft.com/office/officeart/2018/2/layout/IconCircleList"/>
    <dgm:cxn modelId="{694A85AC-F3F1-405D-80FD-21C7C448ED5A}" type="presParOf" srcId="{9328BD67-9E92-4C3E-88F4-07E0EC9F5058}" destId="{214A9BB6-524D-46D2-A1E6-6E706CA790F6}" srcOrd="2" destOrd="0" presId="urn:microsoft.com/office/officeart/2018/2/layout/IconCircleList"/>
    <dgm:cxn modelId="{D1D3071A-1224-4BC9-A222-619E9E5D3B1F}" type="presParOf" srcId="{214A9BB6-524D-46D2-A1E6-6E706CA790F6}" destId="{D168FD19-7A7D-45EC-A708-4624B46F10D1}" srcOrd="0" destOrd="0" presId="urn:microsoft.com/office/officeart/2018/2/layout/IconCircleList"/>
    <dgm:cxn modelId="{1990EA30-81FB-40BD-9F40-133592FE1694}" type="presParOf" srcId="{214A9BB6-524D-46D2-A1E6-6E706CA790F6}" destId="{A9B0ADA2-796D-4C38-BFBD-7D8A0ADE571F}" srcOrd="1" destOrd="0" presId="urn:microsoft.com/office/officeart/2018/2/layout/IconCircleList"/>
    <dgm:cxn modelId="{3CCD6288-30D5-425E-8D6A-B53BA2BD9804}" type="presParOf" srcId="{214A9BB6-524D-46D2-A1E6-6E706CA790F6}" destId="{A1EBB192-5ED3-4277-AFB0-7D47940794C4}" srcOrd="2" destOrd="0" presId="urn:microsoft.com/office/officeart/2018/2/layout/IconCircleList"/>
    <dgm:cxn modelId="{6FD83DA5-D377-4C12-9693-BA6A52009973}" type="presParOf" srcId="{214A9BB6-524D-46D2-A1E6-6E706CA790F6}" destId="{8605E482-9BBB-4D75-A8E0-3D3393D6267D}" srcOrd="3" destOrd="0" presId="urn:microsoft.com/office/officeart/2018/2/layout/IconCircleList"/>
    <dgm:cxn modelId="{5B82FD17-EBE4-4979-994E-85D65D59E26A}" type="presParOf" srcId="{9328BD67-9E92-4C3E-88F4-07E0EC9F5058}" destId="{4F27CB38-DCB0-48FA-877B-AC77D4537442}" srcOrd="3" destOrd="0" presId="urn:microsoft.com/office/officeart/2018/2/layout/IconCircleList"/>
    <dgm:cxn modelId="{3C80125F-E0E3-45BF-8856-C89B4A7AB91D}" type="presParOf" srcId="{9328BD67-9E92-4C3E-88F4-07E0EC9F5058}" destId="{F67BD7C3-5367-4F27-8A4D-1CE14C1E0A05}" srcOrd="4" destOrd="0" presId="urn:microsoft.com/office/officeart/2018/2/layout/IconCircleList"/>
    <dgm:cxn modelId="{8526534A-1271-424D-9FA6-1384A9A066A4}" type="presParOf" srcId="{F67BD7C3-5367-4F27-8A4D-1CE14C1E0A05}" destId="{32A278EB-DE45-447D-AA8A-B4F5CFD0C234}" srcOrd="0" destOrd="0" presId="urn:microsoft.com/office/officeart/2018/2/layout/IconCircleList"/>
    <dgm:cxn modelId="{C3C1A50F-E196-41E5-A2CC-ABAD4D01F64B}" type="presParOf" srcId="{F67BD7C3-5367-4F27-8A4D-1CE14C1E0A05}" destId="{018E619E-72D8-4EBB-B55F-B9E0394B7389}" srcOrd="1" destOrd="0" presId="urn:microsoft.com/office/officeart/2018/2/layout/IconCircleList"/>
    <dgm:cxn modelId="{388BA74E-9345-46AC-8279-5A5D4FD814D2}" type="presParOf" srcId="{F67BD7C3-5367-4F27-8A4D-1CE14C1E0A05}" destId="{38208931-0554-4AC6-8573-C6D5C5783119}" srcOrd="2" destOrd="0" presId="urn:microsoft.com/office/officeart/2018/2/layout/IconCircleList"/>
    <dgm:cxn modelId="{86BBCF93-C59E-4A92-A20F-E1A3C5FE31B4}" type="presParOf" srcId="{F67BD7C3-5367-4F27-8A4D-1CE14C1E0A05}" destId="{311A409A-292E-4041-B8F2-BC0D231B29CF}" srcOrd="3" destOrd="0" presId="urn:microsoft.com/office/officeart/2018/2/layout/IconCircleList"/>
    <dgm:cxn modelId="{C339B6B5-BAD0-4C4C-9FD0-9AA110C615CD}" type="presParOf" srcId="{9328BD67-9E92-4C3E-88F4-07E0EC9F5058}" destId="{AE01EDAB-8A3A-4D7A-A520-297A19ED6864}" srcOrd="5" destOrd="0" presId="urn:microsoft.com/office/officeart/2018/2/layout/IconCircleList"/>
    <dgm:cxn modelId="{9F840CB2-A1A2-429B-93B9-62CDB444ED43}" type="presParOf" srcId="{9328BD67-9E92-4C3E-88F4-07E0EC9F5058}" destId="{C840B8C9-CE9A-4A83-A434-E476C77E6AF3}" srcOrd="6" destOrd="0" presId="urn:microsoft.com/office/officeart/2018/2/layout/IconCircleList"/>
    <dgm:cxn modelId="{FE45F841-17C7-44F2-9AD7-C44136FC0ED1}" type="presParOf" srcId="{C840B8C9-CE9A-4A83-A434-E476C77E6AF3}" destId="{5806A22D-B3B5-4F54-876D-AB38EE7E0F35}" srcOrd="0" destOrd="0" presId="urn:microsoft.com/office/officeart/2018/2/layout/IconCircleList"/>
    <dgm:cxn modelId="{DAC6D009-53F8-4511-9B35-77AF79261106}" type="presParOf" srcId="{C840B8C9-CE9A-4A83-A434-E476C77E6AF3}" destId="{35F125FD-A123-4857-9CA4-619F80FA14FD}" srcOrd="1" destOrd="0" presId="urn:microsoft.com/office/officeart/2018/2/layout/IconCircleList"/>
    <dgm:cxn modelId="{534B3B3E-B7BE-476D-81DF-BFE681C19BBC}" type="presParOf" srcId="{C840B8C9-CE9A-4A83-A434-E476C77E6AF3}" destId="{19BF504D-5020-4A96-A4FD-7C8BD740375B}" srcOrd="2" destOrd="0" presId="urn:microsoft.com/office/officeart/2018/2/layout/IconCircleList"/>
    <dgm:cxn modelId="{8FC3D58B-CA70-47B1-ADF8-8AE4669BDAD8}" type="presParOf" srcId="{C840B8C9-CE9A-4A83-A434-E476C77E6AF3}" destId="{FB0103C8-0053-4C42-9A7A-A620F2DF240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935C3-5FD3-4C9F-BD6F-937FF22CD00B}">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9BF53D-1DDC-4A43-BB59-CD7EBF5D5EA8}">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D65BF8-8C68-4133-A5F9-27E9141D00F5}">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u="sng" kern="1200"/>
            <a:t>Monitoring Brand Perception</a:t>
          </a:r>
          <a:endParaRPr lang="en-US" sz="1400" kern="1200"/>
        </a:p>
      </dsp:txBody>
      <dsp:txXfrm>
        <a:off x="1834517" y="469890"/>
        <a:ext cx="3148942" cy="1335915"/>
      </dsp:txXfrm>
    </dsp:sp>
    <dsp:sp modelId="{D168FD19-7A7D-45EC-A708-4624B46F10D1}">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0ADA2-796D-4C38-BFBD-7D8A0ADE571F}">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05E482-9BBB-4D75-A8E0-3D3393D6267D}">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Active social listening helps you take the pulse on how people perceive your brand. You can identify rising complaints, viral negative content and shifts in brand image that require PR response.</a:t>
          </a:r>
          <a:endParaRPr lang="en-US" sz="1400" kern="1200"/>
        </a:p>
      </dsp:txBody>
      <dsp:txXfrm>
        <a:off x="7154322" y="469890"/>
        <a:ext cx="3148942" cy="1335915"/>
      </dsp:txXfrm>
    </dsp:sp>
    <dsp:sp modelId="{32A278EB-DE45-447D-AA8A-B4F5CFD0C234}">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8E619E-72D8-4EBB-B55F-B9E0394B7389}">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A409A-292E-4041-B8F2-BC0D231B29CF}">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u="sng" kern="1200"/>
            <a:t>Understanding Customers</a:t>
          </a:r>
          <a:endParaRPr lang="en-US" sz="1400" kern="1200"/>
        </a:p>
      </dsp:txBody>
      <dsp:txXfrm>
        <a:off x="1834517" y="2545532"/>
        <a:ext cx="3148942" cy="1335915"/>
      </dsp:txXfrm>
    </dsp:sp>
    <dsp:sp modelId="{5806A22D-B3B5-4F54-876D-AB38EE7E0F35}">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125FD-A123-4857-9CA4-619F80FA14FD}">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0103C8-0053-4C42-9A7A-A620F2DF240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People turn to Twitter to voice complaints, ask questions and seek support. Analyzing these conversations enables you to truly understand pain points and delight points in the customer experience.</a:t>
          </a:r>
          <a:endParaRPr lang="en-US" sz="1400" kern="1200"/>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848F8-A27E-4743-9B47-D525A097BC91}" type="datetimeFigureOut">
              <a:rPr lang="en-IN" smtClean="0"/>
              <a:t>12-12-2023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E3D3B-D1A0-4993-83B5-3F250BD06797}" type="slidenum">
              <a:rPr lang="en-IN" smtClean="0"/>
              <a:t>‹#›</a:t>
            </a:fld>
            <a:endParaRPr lang="en-IN"/>
          </a:p>
        </p:txBody>
      </p:sp>
    </p:spTree>
    <p:extLst>
      <p:ext uri="{BB962C8B-B14F-4D97-AF65-F5344CB8AC3E}">
        <p14:creationId xmlns:p14="http://schemas.microsoft.com/office/powerpoint/2010/main" val="2011296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digital age, social media platforms play a pivotal role in shaping the reputation of companies. Twitter, being one of the most influential social media platforms, serves as a rich source of real-time data and public opinions. Analyzing sentiment on Twitter provides valuable insights into how a company is perceived by its stakeholders, customers, and the general </a:t>
            </a:r>
            <a:r>
              <a:rPr lang="en-US" dirty="0" err="1"/>
              <a:t>public.The</a:t>
            </a:r>
            <a:r>
              <a:rPr lang="en-US" dirty="0"/>
              <a:t> primary objective of a Company Reputation Analysis using Twitter Sentiment Analysis is to gauge the sentiment surrounding a company, its products, and services. By systematically analyzing tweets, businesses can gain a deeper understanding of public perception, identify areas of improvement, and proactively address issues to enhance overall reputation.</a:t>
            </a:r>
            <a:endParaRPr lang="en-IN" dirty="0"/>
          </a:p>
        </p:txBody>
      </p:sp>
      <p:sp>
        <p:nvSpPr>
          <p:cNvPr id="4" name="Slide Number Placeholder 3"/>
          <p:cNvSpPr>
            <a:spLocks noGrp="1"/>
          </p:cNvSpPr>
          <p:nvPr>
            <p:ph type="sldNum" sz="quarter" idx="5"/>
          </p:nvPr>
        </p:nvSpPr>
        <p:spPr/>
        <p:txBody>
          <a:bodyPr/>
          <a:lstStyle/>
          <a:p>
            <a:fld id="{DE8E3D3B-D1A0-4993-83B5-3F250BD06797}" type="slidenum">
              <a:rPr lang="en-IN" smtClean="0"/>
              <a:t>3</a:t>
            </a:fld>
            <a:endParaRPr lang="en-IN"/>
          </a:p>
        </p:txBody>
      </p:sp>
    </p:spTree>
    <p:extLst>
      <p:ext uri="{BB962C8B-B14F-4D97-AF65-F5344CB8AC3E}">
        <p14:creationId xmlns:p14="http://schemas.microsoft.com/office/powerpoint/2010/main" val="34979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8E3D3B-D1A0-4993-83B5-3F250BD06797}" type="slidenum">
              <a:rPr lang="en-IN" smtClean="0"/>
              <a:t>7</a:t>
            </a:fld>
            <a:endParaRPr lang="en-IN"/>
          </a:p>
        </p:txBody>
      </p:sp>
    </p:spTree>
    <p:extLst>
      <p:ext uri="{BB962C8B-B14F-4D97-AF65-F5344CB8AC3E}">
        <p14:creationId xmlns:p14="http://schemas.microsoft.com/office/powerpoint/2010/main" val="1884644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D1D5-70EB-4DC6-1CC2-02BA91AFE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B5B29A-E020-CDED-06AB-BAED10CE2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DAFEF9-2CB9-F064-0E90-E26B7CD30598}"/>
              </a:ext>
            </a:extLst>
          </p:cNvPr>
          <p:cNvSpPr>
            <a:spLocks noGrp="1"/>
          </p:cNvSpPr>
          <p:nvPr>
            <p:ph type="dt" sz="half" idx="10"/>
          </p:nvPr>
        </p:nvSpPr>
        <p:spPr/>
        <p:txBody>
          <a:bodyPr/>
          <a:lstStyle/>
          <a:p>
            <a:fld id="{71A07E6F-964A-3848-996B-33508C66955F}" type="datetimeFigureOut">
              <a:rPr lang="en-US" smtClean="0"/>
              <a:t>12/12/2023</a:t>
            </a:fld>
            <a:endParaRPr lang="en-US"/>
          </a:p>
        </p:txBody>
      </p:sp>
      <p:sp>
        <p:nvSpPr>
          <p:cNvPr id="5" name="Footer Placeholder 4">
            <a:extLst>
              <a:ext uri="{FF2B5EF4-FFF2-40B4-BE49-F238E27FC236}">
                <a16:creationId xmlns:a16="http://schemas.microsoft.com/office/drawing/2014/main" id="{647425ED-DAE8-6FA7-2696-2B7C006DD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80364-1B98-88B2-C803-BA4DC86E9B0A}"/>
              </a:ext>
            </a:extLst>
          </p:cNvPr>
          <p:cNvSpPr>
            <a:spLocks noGrp="1"/>
          </p:cNvSpPr>
          <p:nvPr>
            <p:ph type="sldNum" sz="quarter" idx="12"/>
          </p:nvPr>
        </p:nvSpPr>
        <p:spPr/>
        <p:txBody>
          <a:bodyPr/>
          <a:lstStyle/>
          <a:p>
            <a:fld id="{2B4385D1-790B-E94B-967E-6A7E75C9CEB1}" type="slidenum">
              <a:rPr lang="en-US" smtClean="0"/>
              <a:t>‹#›</a:t>
            </a:fld>
            <a:endParaRPr lang="en-US"/>
          </a:p>
        </p:txBody>
      </p:sp>
    </p:spTree>
    <p:extLst>
      <p:ext uri="{BB962C8B-B14F-4D97-AF65-F5344CB8AC3E}">
        <p14:creationId xmlns:p14="http://schemas.microsoft.com/office/powerpoint/2010/main" val="3173194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3F09-98B5-D713-0784-CE8DE2282F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5CCCEA-4A3B-3E53-225C-2523A87D9C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B6F32F-8040-75DB-02BE-227C13F1A634}"/>
              </a:ext>
            </a:extLst>
          </p:cNvPr>
          <p:cNvSpPr>
            <a:spLocks noGrp="1"/>
          </p:cNvSpPr>
          <p:nvPr>
            <p:ph type="dt" sz="half" idx="10"/>
          </p:nvPr>
        </p:nvSpPr>
        <p:spPr/>
        <p:txBody>
          <a:bodyPr/>
          <a:lstStyle/>
          <a:p>
            <a:fld id="{71A07E6F-964A-3848-996B-33508C66955F}" type="datetimeFigureOut">
              <a:rPr lang="en-US" smtClean="0"/>
              <a:t>12/12/2023</a:t>
            </a:fld>
            <a:endParaRPr lang="en-US"/>
          </a:p>
        </p:txBody>
      </p:sp>
      <p:sp>
        <p:nvSpPr>
          <p:cNvPr id="5" name="Footer Placeholder 4">
            <a:extLst>
              <a:ext uri="{FF2B5EF4-FFF2-40B4-BE49-F238E27FC236}">
                <a16:creationId xmlns:a16="http://schemas.microsoft.com/office/drawing/2014/main" id="{2221BF5D-BA56-A175-EC80-55A1715A6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4C8E5-E0FD-CFA0-81FB-9E79DC1536F8}"/>
              </a:ext>
            </a:extLst>
          </p:cNvPr>
          <p:cNvSpPr>
            <a:spLocks noGrp="1"/>
          </p:cNvSpPr>
          <p:nvPr>
            <p:ph type="sldNum" sz="quarter" idx="12"/>
          </p:nvPr>
        </p:nvSpPr>
        <p:spPr/>
        <p:txBody>
          <a:bodyPr/>
          <a:lstStyle/>
          <a:p>
            <a:fld id="{2B4385D1-790B-E94B-967E-6A7E75C9CEB1}" type="slidenum">
              <a:rPr lang="en-US" smtClean="0"/>
              <a:t>‹#›</a:t>
            </a:fld>
            <a:endParaRPr lang="en-US"/>
          </a:p>
        </p:txBody>
      </p:sp>
    </p:spTree>
    <p:extLst>
      <p:ext uri="{BB962C8B-B14F-4D97-AF65-F5344CB8AC3E}">
        <p14:creationId xmlns:p14="http://schemas.microsoft.com/office/powerpoint/2010/main" val="343604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19314F-D944-8933-5A74-DAD63E18F8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6D179B-A712-5722-B0DE-BDE5F762DC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D4C04-1073-EC10-B5BA-2F8522CBCE02}"/>
              </a:ext>
            </a:extLst>
          </p:cNvPr>
          <p:cNvSpPr>
            <a:spLocks noGrp="1"/>
          </p:cNvSpPr>
          <p:nvPr>
            <p:ph type="dt" sz="half" idx="10"/>
          </p:nvPr>
        </p:nvSpPr>
        <p:spPr/>
        <p:txBody>
          <a:bodyPr/>
          <a:lstStyle/>
          <a:p>
            <a:fld id="{71A07E6F-964A-3848-996B-33508C66955F}" type="datetimeFigureOut">
              <a:rPr lang="en-US" smtClean="0"/>
              <a:t>12/12/2023</a:t>
            </a:fld>
            <a:endParaRPr lang="en-US"/>
          </a:p>
        </p:txBody>
      </p:sp>
      <p:sp>
        <p:nvSpPr>
          <p:cNvPr id="5" name="Footer Placeholder 4">
            <a:extLst>
              <a:ext uri="{FF2B5EF4-FFF2-40B4-BE49-F238E27FC236}">
                <a16:creationId xmlns:a16="http://schemas.microsoft.com/office/drawing/2014/main" id="{C2931E51-3EC2-720E-CE4A-E6890458F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4F971-0133-AD9C-7E05-EC511B0AE99F}"/>
              </a:ext>
            </a:extLst>
          </p:cNvPr>
          <p:cNvSpPr>
            <a:spLocks noGrp="1"/>
          </p:cNvSpPr>
          <p:nvPr>
            <p:ph type="sldNum" sz="quarter" idx="12"/>
          </p:nvPr>
        </p:nvSpPr>
        <p:spPr/>
        <p:txBody>
          <a:bodyPr/>
          <a:lstStyle/>
          <a:p>
            <a:fld id="{2B4385D1-790B-E94B-967E-6A7E75C9CEB1}" type="slidenum">
              <a:rPr lang="en-US" smtClean="0"/>
              <a:t>‹#›</a:t>
            </a:fld>
            <a:endParaRPr lang="en-US"/>
          </a:p>
        </p:txBody>
      </p:sp>
    </p:spTree>
    <p:extLst>
      <p:ext uri="{BB962C8B-B14F-4D97-AF65-F5344CB8AC3E}">
        <p14:creationId xmlns:p14="http://schemas.microsoft.com/office/powerpoint/2010/main" val="4263747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9618-A433-080C-8C31-90D34C8FFC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B8FE4-9F6C-F0E0-987F-562461F4BA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FC5313-6100-AFD9-BCB3-B1E70B26D0BF}"/>
              </a:ext>
            </a:extLst>
          </p:cNvPr>
          <p:cNvSpPr>
            <a:spLocks noGrp="1"/>
          </p:cNvSpPr>
          <p:nvPr>
            <p:ph type="dt" sz="half" idx="10"/>
          </p:nvPr>
        </p:nvSpPr>
        <p:spPr/>
        <p:txBody>
          <a:bodyPr/>
          <a:lstStyle/>
          <a:p>
            <a:fld id="{71A07E6F-964A-3848-996B-33508C66955F}" type="datetimeFigureOut">
              <a:rPr lang="en-US" smtClean="0"/>
              <a:t>12/12/2023</a:t>
            </a:fld>
            <a:endParaRPr lang="en-US"/>
          </a:p>
        </p:txBody>
      </p:sp>
      <p:sp>
        <p:nvSpPr>
          <p:cNvPr id="5" name="Footer Placeholder 4">
            <a:extLst>
              <a:ext uri="{FF2B5EF4-FFF2-40B4-BE49-F238E27FC236}">
                <a16:creationId xmlns:a16="http://schemas.microsoft.com/office/drawing/2014/main" id="{8CCDED0E-DD40-76EE-B011-08B870A45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D7F59-3260-2EC5-5EC9-93C837FA9763}"/>
              </a:ext>
            </a:extLst>
          </p:cNvPr>
          <p:cNvSpPr>
            <a:spLocks noGrp="1"/>
          </p:cNvSpPr>
          <p:nvPr>
            <p:ph type="sldNum" sz="quarter" idx="12"/>
          </p:nvPr>
        </p:nvSpPr>
        <p:spPr/>
        <p:txBody>
          <a:bodyPr/>
          <a:lstStyle/>
          <a:p>
            <a:fld id="{2B4385D1-790B-E94B-967E-6A7E75C9CEB1}" type="slidenum">
              <a:rPr lang="en-US" smtClean="0"/>
              <a:t>‹#›</a:t>
            </a:fld>
            <a:endParaRPr lang="en-US"/>
          </a:p>
        </p:txBody>
      </p:sp>
    </p:spTree>
    <p:extLst>
      <p:ext uri="{BB962C8B-B14F-4D97-AF65-F5344CB8AC3E}">
        <p14:creationId xmlns:p14="http://schemas.microsoft.com/office/powerpoint/2010/main" val="632618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17249-7F56-73B8-6A0F-499A5258A1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6DB3AF-2FA5-531E-8640-8DD15E881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E1468E-8EA8-4C66-15DE-3BC5ABDB8707}"/>
              </a:ext>
            </a:extLst>
          </p:cNvPr>
          <p:cNvSpPr>
            <a:spLocks noGrp="1"/>
          </p:cNvSpPr>
          <p:nvPr>
            <p:ph type="dt" sz="half" idx="10"/>
          </p:nvPr>
        </p:nvSpPr>
        <p:spPr/>
        <p:txBody>
          <a:bodyPr/>
          <a:lstStyle/>
          <a:p>
            <a:fld id="{71A07E6F-964A-3848-996B-33508C66955F}" type="datetimeFigureOut">
              <a:rPr lang="en-US" smtClean="0"/>
              <a:t>12/12/2023</a:t>
            </a:fld>
            <a:endParaRPr lang="en-US"/>
          </a:p>
        </p:txBody>
      </p:sp>
      <p:sp>
        <p:nvSpPr>
          <p:cNvPr id="5" name="Footer Placeholder 4">
            <a:extLst>
              <a:ext uri="{FF2B5EF4-FFF2-40B4-BE49-F238E27FC236}">
                <a16:creationId xmlns:a16="http://schemas.microsoft.com/office/drawing/2014/main" id="{172460E4-249A-7D0F-9869-2913F97BE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07747-29C9-0375-7C92-FC3EE60C3C96}"/>
              </a:ext>
            </a:extLst>
          </p:cNvPr>
          <p:cNvSpPr>
            <a:spLocks noGrp="1"/>
          </p:cNvSpPr>
          <p:nvPr>
            <p:ph type="sldNum" sz="quarter" idx="12"/>
          </p:nvPr>
        </p:nvSpPr>
        <p:spPr/>
        <p:txBody>
          <a:bodyPr/>
          <a:lstStyle/>
          <a:p>
            <a:fld id="{2B4385D1-790B-E94B-967E-6A7E75C9CEB1}" type="slidenum">
              <a:rPr lang="en-US" smtClean="0"/>
              <a:t>‹#›</a:t>
            </a:fld>
            <a:endParaRPr lang="en-US"/>
          </a:p>
        </p:txBody>
      </p:sp>
    </p:spTree>
    <p:extLst>
      <p:ext uri="{BB962C8B-B14F-4D97-AF65-F5344CB8AC3E}">
        <p14:creationId xmlns:p14="http://schemas.microsoft.com/office/powerpoint/2010/main" val="1770535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66815-8222-A2C5-5BFC-26D5DC69CF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7D8C7-AE85-72DE-E607-E0BD412FAF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2C10D4-0FDF-C2EB-7D27-47E30A5C73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5D1769-EDDA-9EAF-6115-D2D3BE645A65}"/>
              </a:ext>
            </a:extLst>
          </p:cNvPr>
          <p:cNvSpPr>
            <a:spLocks noGrp="1"/>
          </p:cNvSpPr>
          <p:nvPr>
            <p:ph type="dt" sz="half" idx="10"/>
          </p:nvPr>
        </p:nvSpPr>
        <p:spPr/>
        <p:txBody>
          <a:bodyPr/>
          <a:lstStyle/>
          <a:p>
            <a:fld id="{71A07E6F-964A-3848-996B-33508C66955F}" type="datetimeFigureOut">
              <a:rPr lang="en-US" smtClean="0"/>
              <a:t>12/12/2023</a:t>
            </a:fld>
            <a:endParaRPr lang="en-US"/>
          </a:p>
        </p:txBody>
      </p:sp>
      <p:sp>
        <p:nvSpPr>
          <p:cNvPr id="6" name="Footer Placeholder 5">
            <a:extLst>
              <a:ext uri="{FF2B5EF4-FFF2-40B4-BE49-F238E27FC236}">
                <a16:creationId xmlns:a16="http://schemas.microsoft.com/office/drawing/2014/main" id="{A37147A6-24A5-D139-3BDD-F920C4618A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D39FD-A3D2-7E2A-585D-96822F60E196}"/>
              </a:ext>
            </a:extLst>
          </p:cNvPr>
          <p:cNvSpPr>
            <a:spLocks noGrp="1"/>
          </p:cNvSpPr>
          <p:nvPr>
            <p:ph type="sldNum" sz="quarter" idx="12"/>
          </p:nvPr>
        </p:nvSpPr>
        <p:spPr/>
        <p:txBody>
          <a:bodyPr/>
          <a:lstStyle/>
          <a:p>
            <a:fld id="{2B4385D1-790B-E94B-967E-6A7E75C9CEB1}" type="slidenum">
              <a:rPr lang="en-US" smtClean="0"/>
              <a:t>‹#›</a:t>
            </a:fld>
            <a:endParaRPr lang="en-US"/>
          </a:p>
        </p:txBody>
      </p:sp>
    </p:spTree>
    <p:extLst>
      <p:ext uri="{BB962C8B-B14F-4D97-AF65-F5344CB8AC3E}">
        <p14:creationId xmlns:p14="http://schemas.microsoft.com/office/powerpoint/2010/main" val="1849977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3F93-AE03-1CF7-EF41-EFE52A710E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D09C55-2D58-B8F4-EE27-DBACFDE92C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6873ED-6C9D-FF00-FE87-E95CDCCC48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CBBDA6-26D8-B321-4634-4FCF7F521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84098C-26DF-D13D-4EF2-9EA1CA0DC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EE68DA-8A7A-A1F1-5782-0F22F7F63264}"/>
              </a:ext>
            </a:extLst>
          </p:cNvPr>
          <p:cNvSpPr>
            <a:spLocks noGrp="1"/>
          </p:cNvSpPr>
          <p:nvPr>
            <p:ph type="dt" sz="half" idx="10"/>
          </p:nvPr>
        </p:nvSpPr>
        <p:spPr/>
        <p:txBody>
          <a:bodyPr/>
          <a:lstStyle/>
          <a:p>
            <a:fld id="{71A07E6F-964A-3848-996B-33508C66955F}" type="datetimeFigureOut">
              <a:rPr lang="en-US" smtClean="0"/>
              <a:t>12/12/2023</a:t>
            </a:fld>
            <a:endParaRPr lang="en-US"/>
          </a:p>
        </p:txBody>
      </p:sp>
      <p:sp>
        <p:nvSpPr>
          <p:cNvPr id="8" name="Footer Placeholder 7">
            <a:extLst>
              <a:ext uri="{FF2B5EF4-FFF2-40B4-BE49-F238E27FC236}">
                <a16:creationId xmlns:a16="http://schemas.microsoft.com/office/drawing/2014/main" id="{EFF1B784-C91B-EF32-6CAB-53AC024690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0C6AB8-31E5-BF27-7B72-F28CA7B0C68D}"/>
              </a:ext>
            </a:extLst>
          </p:cNvPr>
          <p:cNvSpPr>
            <a:spLocks noGrp="1"/>
          </p:cNvSpPr>
          <p:nvPr>
            <p:ph type="sldNum" sz="quarter" idx="12"/>
          </p:nvPr>
        </p:nvSpPr>
        <p:spPr/>
        <p:txBody>
          <a:bodyPr/>
          <a:lstStyle/>
          <a:p>
            <a:fld id="{2B4385D1-790B-E94B-967E-6A7E75C9CEB1}" type="slidenum">
              <a:rPr lang="en-US" smtClean="0"/>
              <a:t>‹#›</a:t>
            </a:fld>
            <a:endParaRPr lang="en-US"/>
          </a:p>
        </p:txBody>
      </p:sp>
    </p:spTree>
    <p:extLst>
      <p:ext uri="{BB962C8B-B14F-4D97-AF65-F5344CB8AC3E}">
        <p14:creationId xmlns:p14="http://schemas.microsoft.com/office/powerpoint/2010/main" val="202026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EE6F-6F50-503E-07FB-77479792DD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F9E11D-407C-C167-8D79-44A90B57D3D9}"/>
              </a:ext>
            </a:extLst>
          </p:cNvPr>
          <p:cNvSpPr>
            <a:spLocks noGrp="1"/>
          </p:cNvSpPr>
          <p:nvPr>
            <p:ph type="dt" sz="half" idx="10"/>
          </p:nvPr>
        </p:nvSpPr>
        <p:spPr/>
        <p:txBody>
          <a:bodyPr/>
          <a:lstStyle/>
          <a:p>
            <a:fld id="{71A07E6F-964A-3848-996B-33508C66955F}" type="datetimeFigureOut">
              <a:rPr lang="en-US" smtClean="0"/>
              <a:t>12/12/2023</a:t>
            </a:fld>
            <a:endParaRPr lang="en-US"/>
          </a:p>
        </p:txBody>
      </p:sp>
      <p:sp>
        <p:nvSpPr>
          <p:cNvPr id="4" name="Footer Placeholder 3">
            <a:extLst>
              <a:ext uri="{FF2B5EF4-FFF2-40B4-BE49-F238E27FC236}">
                <a16:creationId xmlns:a16="http://schemas.microsoft.com/office/drawing/2014/main" id="{6809E752-7AEE-7029-A96B-F790560384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62C23E-132E-ACF8-C1A2-32570978CF05}"/>
              </a:ext>
            </a:extLst>
          </p:cNvPr>
          <p:cNvSpPr>
            <a:spLocks noGrp="1"/>
          </p:cNvSpPr>
          <p:nvPr>
            <p:ph type="sldNum" sz="quarter" idx="12"/>
          </p:nvPr>
        </p:nvSpPr>
        <p:spPr/>
        <p:txBody>
          <a:bodyPr/>
          <a:lstStyle/>
          <a:p>
            <a:fld id="{2B4385D1-790B-E94B-967E-6A7E75C9CEB1}" type="slidenum">
              <a:rPr lang="en-US" smtClean="0"/>
              <a:t>‹#›</a:t>
            </a:fld>
            <a:endParaRPr lang="en-US"/>
          </a:p>
        </p:txBody>
      </p:sp>
    </p:spTree>
    <p:extLst>
      <p:ext uri="{BB962C8B-B14F-4D97-AF65-F5344CB8AC3E}">
        <p14:creationId xmlns:p14="http://schemas.microsoft.com/office/powerpoint/2010/main" val="2474707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D2A678-E3AC-6A6C-92A4-91B09E61001F}"/>
              </a:ext>
            </a:extLst>
          </p:cNvPr>
          <p:cNvSpPr>
            <a:spLocks noGrp="1"/>
          </p:cNvSpPr>
          <p:nvPr>
            <p:ph type="dt" sz="half" idx="10"/>
          </p:nvPr>
        </p:nvSpPr>
        <p:spPr/>
        <p:txBody>
          <a:bodyPr/>
          <a:lstStyle/>
          <a:p>
            <a:fld id="{71A07E6F-964A-3848-996B-33508C66955F}" type="datetimeFigureOut">
              <a:rPr lang="en-US" smtClean="0"/>
              <a:t>12/12/2023</a:t>
            </a:fld>
            <a:endParaRPr lang="en-US"/>
          </a:p>
        </p:txBody>
      </p:sp>
      <p:sp>
        <p:nvSpPr>
          <p:cNvPr id="3" name="Footer Placeholder 2">
            <a:extLst>
              <a:ext uri="{FF2B5EF4-FFF2-40B4-BE49-F238E27FC236}">
                <a16:creationId xmlns:a16="http://schemas.microsoft.com/office/drawing/2014/main" id="{20B8D541-A372-9B48-D3FC-18997173DC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F6265C-BD48-880D-D572-653128F08DD4}"/>
              </a:ext>
            </a:extLst>
          </p:cNvPr>
          <p:cNvSpPr>
            <a:spLocks noGrp="1"/>
          </p:cNvSpPr>
          <p:nvPr>
            <p:ph type="sldNum" sz="quarter" idx="12"/>
          </p:nvPr>
        </p:nvSpPr>
        <p:spPr/>
        <p:txBody>
          <a:bodyPr/>
          <a:lstStyle/>
          <a:p>
            <a:fld id="{2B4385D1-790B-E94B-967E-6A7E75C9CEB1}" type="slidenum">
              <a:rPr lang="en-US" smtClean="0"/>
              <a:t>‹#›</a:t>
            </a:fld>
            <a:endParaRPr lang="en-US"/>
          </a:p>
        </p:txBody>
      </p:sp>
    </p:spTree>
    <p:extLst>
      <p:ext uri="{BB962C8B-B14F-4D97-AF65-F5344CB8AC3E}">
        <p14:creationId xmlns:p14="http://schemas.microsoft.com/office/powerpoint/2010/main" val="262978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62D2-1FCC-D8EB-A044-7474FF91AC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59C498-92AE-E0BA-3D9D-500E3803A0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55C755-0ED0-7572-3675-73DAEFEB1A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BDFAB-C2C2-7385-71A4-6B229239AD7A}"/>
              </a:ext>
            </a:extLst>
          </p:cNvPr>
          <p:cNvSpPr>
            <a:spLocks noGrp="1"/>
          </p:cNvSpPr>
          <p:nvPr>
            <p:ph type="dt" sz="half" idx="10"/>
          </p:nvPr>
        </p:nvSpPr>
        <p:spPr/>
        <p:txBody>
          <a:bodyPr/>
          <a:lstStyle/>
          <a:p>
            <a:fld id="{71A07E6F-964A-3848-996B-33508C66955F}" type="datetimeFigureOut">
              <a:rPr lang="en-US" smtClean="0"/>
              <a:t>12/12/2023</a:t>
            </a:fld>
            <a:endParaRPr lang="en-US"/>
          </a:p>
        </p:txBody>
      </p:sp>
      <p:sp>
        <p:nvSpPr>
          <p:cNvPr id="6" name="Footer Placeholder 5">
            <a:extLst>
              <a:ext uri="{FF2B5EF4-FFF2-40B4-BE49-F238E27FC236}">
                <a16:creationId xmlns:a16="http://schemas.microsoft.com/office/drawing/2014/main" id="{D256F9FA-643E-E6D6-67FF-93163EC31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718D57-18A9-3F80-0F82-914BBA15C3DA}"/>
              </a:ext>
            </a:extLst>
          </p:cNvPr>
          <p:cNvSpPr>
            <a:spLocks noGrp="1"/>
          </p:cNvSpPr>
          <p:nvPr>
            <p:ph type="sldNum" sz="quarter" idx="12"/>
          </p:nvPr>
        </p:nvSpPr>
        <p:spPr/>
        <p:txBody>
          <a:bodyPr/>
          <a:lstStyle/>
          <a:p>
            <a:fld id="{2B4385D1-790B-E94B-967E-6A7E75C9CEB1}" type="slidenum">
              <a:rPr lang="en-US" smtClean="0"/>
              <a:t>‹#›</a:t>
            </a:fld>
            <a:endParaRPr lang="en-US"/>
          </a:p>
        </p:txBody>
      </p:sp>
    </p:spTree>
    <p:extLst>
      <p:ext uri="{BB962C8B-B14F-4D97-AF65-F5344CB8AC3E}">
        <p14:creationId xmlns:p14="http://schemas.microsoft.com/office/powerpoint/2010/main" val="3731625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5AE5-1719-86E7-EF55-1230A6014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3F9707-057A-B92B-EE9D-00CFB3F4D8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0B7F6F-9D11-E89A-760E-2F57809E9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A554A5-0C31-36B5-C26B-32FA340ECE3A}"/>
              </a:ext>
            </a:extLst>
          </p:cNvPr>
          <p:cNvSpPr>
            <a:spLocks noGrp="1"/>
          </p:cNvSpPr>
          <p:nvPr>
            <p:ph type="dt" sz="half" idx="10"/>
          </p:nvPr>
        </p:nvSpPr>
        <p:spPr/>
        <p:txBody>
          <a:bodyPr/>
          <a:lstStyle/>
          <a:p>
            <a:fld id="{71A07E6F-964A-3848-996B-33508C66955F}" type="datetimeFigureOut">
              <a:rPr lang="en-US" smtClean="0"/>
              <a:t>12/12/2023</a:t>
            </a:fld>
            <a:endParaRPr lang="en-US"/>
          </a:p>
        </p:txBody>
      </p:sp>
      <p:sp>
        <p:nvSpPr>
          <p:cNvPr id="6" name="Footer Placeholder 5">
            <a:extLst>
              <a:ext uri="{FF2B5EF4-FFF2-40B4-BE49-F238E27FC236}">
                <a16:creationId xmlns:a16="http://schemas.microsoft.com/office/drawing/2014/main" id="{C4C99DFB-D00D-808A-3C71-C5AE0A61F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70536-3B80-6EEE-C9D6-27493433E5D1}"/>
              </a:ext>
            </a:extLst>
          </p:cNvPr>
          <p:cNvSpPr>
            <a:spLocks noGrp="1"/>
          </p:cNvSpPr>
          <p:nvPr>
            <p:ph type="sldNum" sz="quarter" idx="12"/>
          </p:nvPr>
        </p:nvSpPr>
        <p:spPr/>
        <p:txBody>
          <a:bodyPr/>
          <a:lstStyle/>
          <a:p>
            <a:fld id="{2B4385D1-790B-E94B-967E-6A7E75C9CEB1}" type="slidenum">
              <a:rPr lang="en-US" smtClean="0"/>
              <a:t>‹#›</a:t>
            </a:fld>
            <a:endParaRPr lang="en-US"/>
          </a:p>
        </p:txBody>
      </p:sp>
    </p:spTree>
    <p:extLst>
      <p:ext uri="{BB962C8B-B14F-4D97-AF65-F5344CB8AC3E}">
        <p14:creationId xmlns:p14="http://schemas.microsoft.com/office/powerpoint/2010/main" val="159791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C501B4-C253-7BF5-6197-910665156F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44AE08-098A-AA1E-58C4-7859423BA0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292D1-42E5-1D8B-CC8A-BC16C22F18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07E6F-964A-3848-996B-33508C66955F}" type="datetimeFigureOut">
              <a:rPr lang="en-US" smtClean="0"/>
              <a:t>12/12/2023</a:t>
            </a:fld>
            <a:endParaRPr lang="en-US"/>
          </a:p>
        </p:txBody>
      </p:sp>
      <p:sp>
        <p:nvSpPr>
          <p:cNvPr id="5" name="Footer Placeholder 4">
            <a:extLst>
              <a:ext uri="{FF2B5EF4-FFF2-40B4-BE49-F238E27FC236}">
                <a16:creationId xmlns:a16="http://schemas.microsoft.com/office/drawing/2014/main" id="{5D737413-D323-1F7F-92F0-90F9C936F0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8E215-BAA9-DBB7-FBD3-E1708C690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385D1-790B-E94B-967E-6A7E75C9CEB1}" type="slidenum">
              <a:rPr lang="en-US" smtClean="0"/>
              <a:t>‹#›</a:t>
            </a:fld>
            <a:endParaRPr lang="en-US"/>
          </a:p>
        </p:txBody>
      </p:sp>
    </p:spTree>
    <p:extLst>
      <p:ext uri="{BB962C8B-B14F-4D97-AF65-F5344CB8AC3E}">
        <p14:creationId xmlns:p14="http://schemas.microsoft.com/office/powerpoint/2010/main" val="864136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E841F-356C-C195-8DB7-8D36A8908EBD}"/>
              </a:ext>
            </a:extLst>
          </p:cNvPr>
          <p:cNvSpPr>
            <a:spLocks noGrp="1"/>
          </p:cNvSpPr>
          <p:nvPr>
            <p:ph type="title"/>
          </p:nvPr>
        </p:nvSpPr>
        <p:spPr>
          <a:xfrm>
            <a:off x="836679" y="723898"/>
            <a:ext cx="6002110" cy="2252058"/>
          </a:xfrm>
        </p:spPr>
        <p:txBody>
          <a:bodyPr>
            <a:normAutofit/>
          </a:bodyPr>
          <a:lstStyle/>
          <a:p>
            <a:r>
              <a:rPr lang="en-US" sz="3400" b="1" dirty="0"/>
              <a:t>Company Reputation Analysis using Twitter Sentiment Analysis</a:t>
            </a:r>
          </a:p>
        </p:txBody>
      </p:sp>
      <p:sp>
        <p:nvSpPr>
          <p:cNvPr id="3" name="Content Placeholder 2">
            <a:extLst>
              <a:ext uri="{FF2B5EF4-FFF2-40B4-BE49-F238E27FC236}">
                <a16:creationId xmlns:a16="http://schemas.microsoft.com/office/drawing/2014/main" id="{2F2B84C1-2D21-4B50-98EE-8E5B39C30B86}"/>
              </a:ext>
            </a:extLst>
          </p:cNvPr>
          <p:cNvSpPr>
            <a:spLocks noGrp="1"/>
          </p:cNvSpPr>
          <p:nvPr>
            <p:ph idx="1"/>
          </p:nvPr>
        </p:nvSpPr>
        <p:spPr>
          <a:xfrm>
            <a:off x="836680" y="2405067"/>
            <a:ext cx="6002110" cy="3729034"/>
          </a:xfrm>
        </p:spPr>
        <p:txBody>
          <a:bodyPr>
            <a:normAutofit/>
          </a:bodyPr>
          <a:lstStyle/>
          <a:p>
            <a:endParaRPr lang="en-US" sz="2000" dirty="0"/>
          </a:p>
          <a:p>
            <a:endParaRPr lang="en-US" sz="2000" dirty="0"/>
          </a:p>
          <a:p>
            <a:endParaRPr lang="en-US" sz="2000" dirty="0"/>
          </a:p>
          <a:p>
            <a:endParaRPr lang="en-US" sz="2000" dirty="0"/>
          </a:p>
          <a:p>
            <a:endParaRPr lang="en-US" sz="2000" dirty="0"/>
          </a:p>
          <a:p>
            <a:pPr marL="0" indent="0">
              <a:buNone/>
            </a:pPr>
            <a:r>
              <a:rPr lang="en-US" sz="2000" dirty="0"/>
              <a:t>GROUP 7</a:t>
            </a:r>
          </a:p>
          <a:p>
            <a:r>
              <a:rPr lang="en-US" sz="2000" dirty="0"/>
              <a:t>GANDHAM SAI KUMAR</a:t>
            </a:r>
          </a:p>
          <a:p>
            <a:r>
              <a:rPr lang="en-US" sz="2000" dirty="0"/>
              <a:t>GREESHMA REDDY MANDA</a:t>
            </a:r>
          </a:p>
          <a:p>
            <a:r>
              <a:rPr lang="en-US" sz="2000" dirty="0"/>
              <a:t>ALLA SAI ADITHYA REDDY</a:t>
            </a:r>
          </a:p>
        </p:txBody>
      </p:sp>
      <p:pic>
        <p:nvPicPr>
          <p:cNvPr id="5" name="Picture 4" descr="A blue bird with black outline&#10;&#10;Description automatically generated">
            <a:extLst>
              <a:ext uri="{FF2B5EF4-FFF2-40B4-BE49-F238E27FC236}">
                <a16:creationId xmlns:a16="http://schemas.microsoft.com/office/drawing/2014/main" id="{DF2FF067-CCA4-82DC-9B8C-6513F8F42F4F}"/>
              </a:ext>
            </a:extLst>
          </p:cNvPr>
          <p:cNvPicPr>
            <a:picLocks noChangeAspect="1"/>
          </p:cNvPicPr>
          <p:nvPr/>
        </p:nvPicPr>
        <p:blipFill rotWithShape="1">
          <a:blip r:embed="rId2"/>
          <a:srcRect l="14425" r="4236"/>
          <a:stretch/>
        </p:blipFill>
        <p:spPr>
          <a:xfrm>
            <a:off x="7199440" y="10"/>
            <a:ext cx="4992560" cy="6857990"/>
          </a:xfrm>
          <a:prstGeom prst="rect">
            <a:avLst/>
          </a:prstGeom>
          <a:effectLst/>
        </p:spPr>
      </p:pic>
    </p:spTree>
    <p:extLst>
      <p:ext uri="{BB962C8B-B14F-4D97-AF65-F5344CB8AC3E}">
        <p14:creationId xmlns:p14="http://schemas.microsoft.com/office/powerpoint/2010/main" val="259334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062A-5159-79D9-34CB-3BBFC593514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DATA EXPLORATION</a:t>
            </a:r>
          </a:p>
        </p:txBody>
      </p:sp>
      <p:pic>
        <p:nvPicPr>
          <p:cNvPr id="11" name="Content Placeholder 10" descr="A graph of a number of colored bars&#10;&#10;Description automatically generated with medium confidence">
            <a:extLst>
              <a:ext uri="{FF2B5EF4-FFF2-40B4-BE49-F238E27FC236}">
                <a16:creationId xmlns:a16="http://schemas.microsoft.com/office/drawing/2014/main" id="{8A7EA89B-CFF1-6F8A-FEDA-EE2062752885}"/>
              </a:ext>
            </a:extLst>
          </p:cNvPr>
          <p:cNvPicPr>
            <a:picLocks noGrp="1" noChangeAspect="1"/>
          </p:cNvPicPr>
          <p:nvPr>
            <p:ph idx="1"/>
          </p:nvPr>
        </p:nvPicPr>
        <p:blipFill>
          <a:blip r:embed="rId2"/>
          <a:stretch>
            <a:fillRect/>
          </a:stretch>
        </p:blipFill>
        <p:spPr>
          <a:xfrm>
            <a:off x="838200" y="1785868"/>
            <a:ext cx="5655365" cy="4351338"/>
          </a:xfrm>
        </p:spPr>
      </p:pic>
      <p:pic>
        <p:nvPicPr>
          <p:cNvPr id="13" name="Picture 12" descr="A pie chart with different colored circles&#10;&#10;Description automatically generated">
            <a:extLst>
              <a:ext uri="{FF2B5EF4-FFF2-40B4-BE49-F238E27FC236}">
                <a16:creationId xmlns:a16="http://schemas.microsoft.com/office/drawing/2014/main" id="{586726A2-CE7D-9B80-5C57-51B3EE1E6074}"/>
              </a:ext>
            </a:extLst>
          </p:cNvPr>
          <p:cNvPicPr>
            <a:picLocks noChangeAspect="1"/>
          </p:cNvPicPr>
          <p:nvPr/>
        </p:nvPicPr>
        <p:blipFill>
          <a:blip r:embed="rId3"/>
          <a:stretch>
            <a:fillRect/>
          </a:stretch>
        </p:blipFill>
        <p:spPr>
          <a:xfrm>
            <a:off x="6732105" y="1690688"/>
            <a:ext cx="4788916" cy="4802188"/>
          </a:xfrm>
          <a:prstGeom prst="rect">
            <a:avLst/>
          </a:prstGeom>
        </p:spPr>
      </p:pic>
    </p:spTree>
    <p:extLst>
      <p:ext uri="{BB962C8B-B14F-4D97-AF65-F5344CB8AC3E}">
        <p14:creationId xmlns:p14="http://schemas.microsoft.com/office/powerpoint/2010/main" val="3888979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ue and orange pie chart&#10;&#10;Description automatically generated">
            <a:extLst>
              <a:ext uri="{FF2B5EF4-FFF2-40B4-BE49-F238E27FC236}">
                <a16:creationId xmlns:a16="http://schemas.microsoft.com/office/drawing/2014/main" id="{EF376193-AFBC-7B81-5417-9B1263EA9F89}"/>
              </a:ext>
            </a:extLst>
          </p:cNvPr>
          <p:cNvPicPr>
            <a:picLocks noChangeAspect="1"/>
          </p:cNvPicPr>
          <p:nvPr/>
        </p:nvPicPr>
        <p:blipFill>
          <a:blip r:embed="rId2"/>
          <a:stretch>
            <a:fillRect/>
          </a:stretch>
        </p:blipFill>
        <p:spPr>
          <a:xfrm>
            <a:off x="643467" y="1094053"/>
            <a:ext cx="5291666" cy="4669893"/>
          </a:xfrm>
          <a:prstGeom prst="rect">
            <a:avLst/>
          </a:prstGeom>
        </p:spPr>
      </p:pic>
      <p:pic>
        <p:nvPicPr>
          <p:cNvPr id="5" name="Content Placeholder 4" descr="A graph of different colored bars&#10;&#10;Description automatically generated">
            <a:extLst>
              <a:ext uri="{FF2B5EF4-FFF2-40B4-BE49-F238E27FC236}">
                <a16:creationId xmlns:a16="http://schemas.microsoft.com/office/drawing/2014/main" id="{98077D2B-6F8D-247F-25EB-27AB45036103}"/>
              </a:ext>
            </a:extLst>
          </p:cNvPr>
          <p:cNvPicPr>
            <a:picLocks noGrp="1" noChangeAspect="1"/>
          </p:cNvPicPr>
          <p:nvPr>
            <p:ph idx="1"/>
          </p:nvPr>
        </p:nvPicPr>
        <p:blipFill>
          <a:blip r:embed="rId3"/>
          <a:stretch>
            <a:fillRect/>
          </a:stretch>
        </p:blipFill>
        <p:spPr>
          <a:xfrm>
            <a:off x="6256865" y="1279261"/>
            <a:ext cx="5291667" cy="4299478"/>
          </a:xfrm>
          <a:prstGeom prst="rect">
            <a:avLst/>
          </a:prstGeom>
        </p:spPr>
      </p:pic>
    </p:spTree>
    <p:extLst>
      <p:ext uri="{BB962C8B-B14F-4D97-AF65-F5344CB8AC3E}">
        <p14:creationId xmlns:p14="http://schemas.microsoft.com/office/powerpoint/2010/main" val="2888074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B5AF6-E949-A829-C4D7-6771A3B753E5}"/>
              </a:ext>
            </a:extLst>
          </p:cNvPr>
          <p:cNvSpPr>
            <a:spLocks noGrp="1"/>
          </p:cNvSpPr>
          <p:nvPr>
            <p:ph type="title"/>
          </p:nvPr>
        </p:nvSpPr>
        <p:spPr/>
        <p:txBody>
          <a:bodyPr>
            <a:normAutofit fontScale="90000"/>
          </a:bodyPr>
          <a:lstStyle/>
          <a:p>
            <a:pPr rtl="0">
              <a:spcBef>
                <a:spcPts val="0"/>
              </a:spcBef>
              <a:spcAft>
                <a:spcPts val="0"/>
              </a:spcAft>
            </a:pPr>
            <a:br>
              <a:rPr lang="en-US" sz="1800" b="0" i="0" u="none" strike="noStrike">
                <a:solidFill>
                  <a:srgbClr val="000000"/>
                </a:solidFill>
                <a:effectLst/>
                <a:latin typeface="Times"/>
              </a:rPr>
            </a:br>
            <a:br>
              <a:rPr lang="en-US" sz="1800" b="0" i="0" u="none" strike="noStrike">
                <a:solidFill>
                  <a:srgbClr val="000000"/>
                </a:solidFill>
                <a:effectLst/>
                <a:latin typeface="Times"/>
              </a:rPr>
            </a:br>
            <a:br>
              <a:rPr lang="en-US" sz="1800" b="0" i="0" u="none" strike="noStrike">
                <a:solidFill>
                  <a:srgbClr val="000000"/>
                </a:solidFill>
                <a:effectLst/>
                <a:latin typeface="Times"/>
              </a:rPr>
            </a:br>
            <a:br>
              <a:rPr lang="en-US" sz="1800" b="0" i="0" u="none" strike="noStrike">
                <a:solidFill>
                  <a:srgbClr val="000000"/>
                </a:solidFill>
                <a:effectLst/>
                <a:latin typeface="Times"/>
              </a:rPr>
            </a:br>
            <a:br>
              <a:rPr lang="en-US" sz="1800" b="0" i="0" u="none" strike="noStrike">
                <a:solidFill>
                  <a:srgbClr val="000000"/>
                </a:solidFill>
                <a:effectLst/>
                <a:latin typeface="Times"/>
              </a:rPr>
            </a:br>
            <a:r>
              <a:rPr lang="en-US" sz="4000" b="1" i="0" u="none" strike="noStrike">
                <a:solidFill>
                  <a:srgbClr val="000000"/>
                </a:solidFill>
                <a:effectLst/>
                <a:latin typeface="Times New Roman" panose="02020603050405020304" pitchFamily="18" charset="0"/>
                <a:cs typeface="Times New Roman" panose="02020603050405020304" pitchFamily="18" charset="0"/>
              </a:rPr>
              <a:t>Insights</a:t>
            </a:r>
            <a:br>
              <a:rPr lang="en-US" b="0">
                <a:effectLst/>
              </a:rPr>
            </a:br>
            <a:br>
              <a:rPr lang="en-US"/>
            </a:br>
            <a:endParaRPr lang="en-US" dirty="0"/>
          </a:p>
        </p:txBody>
      </p:sp>
      <p:graphicFrame>
        <p:nvGraphicFramePr>
          <p:cNvPr id="7" name="Content Placeholder 2">
            <a:extLst>
              <a:ext uri="{FF2B5EF4-FFF2-40B4-BE49-F238E27FC236}">
                <a16:creationId xmlns:a16="http://schemas.microsoft.com/office/drawing/2014/main" id="{C434FC96-9E06-5413-39E1-239AF2D25C2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0278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777-4A73-F379-4753-D268EB3BCA2B}"/>
              </a:ext>
            </a:extLst>
          </p:cNvPr>
          <p:cNvSpPr>
            <a:spLocks noGrp="1"/>
          </p:cNvSpPr>
          <p:nvPr>
            <p:ph type="title"/>
          </p:nvPr>
        </p:nvSpPr>
        <p:spPr/>
        <p:txBody>
          <a:bodyPr>
            <a:normAutofit/>
          </a:bodyPr>
          <a:lstStyle/>
          <a:p>
            <a:r>
              <a:rPr lang="en-US" sz="3600" b="1" i="0" u="none" strike="noStrike" dirty="0">
                <a:solidFill>
                  <a:srgbClr val="000000"/>
                </a:solidFill>
                <a:effectLst/>
                <a:latin typeface="Times New Roman" panose="02020603050405020304" pitchFamily="18" charset="0"/>
                <a:cs typeface="Times New Roman" panose="02020603050405020304" pitchFamily="18" charset="0"/>
              </a:rPr>
              <a:t>Recommendations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44EACFD-550C-4E7E-31F4-1EA54E91895B}"/>
              </a:ext>
            </a:extLst>
          </p:cNvPr>
          <p:cNvSpPr>
            <a:spLocks noGrp="1"/>
          </p:cNvSpPr>
          <p:nvPr>
            <p:ph idx="1"/>
          </p:nvPr>
        </p:nvSpPr>
        <p:spPr/>
        <p:txBody>
          <a:bodyPr>
            <a:normAutofit lnSpcReduction="10000"/>
          </a:bodyPr>
          <a:lstStyle/>
          <a:p>
            <a:r>
              <a:rPr lang="en-US" sz="2400" b="0" i="0" u="none" strike="noStrike" dirty="0">
                <a:solidFill>
                  <a:srgbClr val="000000"/>
                </a:solidFill>
                <a:effectLst/>
                <a:latin typeface="Times"/>
              </a:rPr>
              <a:t>Based on the findings, stakeholders can make informed decisions about corporate reputation management, brand strategies, and customer engagement approaches. The insights derived from this sentiment analysis project can be valuable for addressing public perceptions and adapting business strategies accordingly.</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Invest in proactive customer service measures to address issues promptly and minimize negative sentiment.</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Collaborate with influencer to leverage their positive sentiment and reach a wider audience.</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Develop marketing campaigns highlighting the company's sustainability efforts to align with the trending topic and appeal to environmentally-conscious consumers.</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Conduct a thorough analysis of competitor brand perception strategies to identify areas for improvement and enhance the company's brand image.</a:t>
            </a:r>
          </a:p>
          <a:p>
            <a:endParaRPr lang="en-US" sz="2400" b="0" i="0" u="none" strike="noStrike" dirty="0">
              <a:solidFill>
                <a:srgbClr val="000000"/>
              </a:solidFill>
              <a:effectLst/>
              <a:latin typeface="Times"/>
            </a:endParaRPr>
          </a:p>
          <a:p>
            <a:endParaRPr lang="en-US" dirty="0"/>
          </a:p>
        </p:txBody>
      </p:sp>
    </p:spTree>
    <p:extLst>
      <p:ext uri="{BB962C8B-B14F-4D97-AF65-F5344CB8AC3E}">
        <p14:creationId xmlns:p14="http://schemas.microsoft.com/office/powerpoint/2010/main" val="426799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47DF0-5233-1DF1-01EF-7F28066F90F8}"/>
              </a:ext>
            </a:extLst>
          </p:cNvPr>
          <p:cNvSpPr>
            <a:spLocks noGrp="1"/>
          </p:cNvSpPr>
          <p:nvPr>
            <p:ph type="title"/>
          </p:nvPr>
        </p:nvSpPr>
        <p:spPr>
          <a:xfrm>
            <a:off x="804672" y="98660"/>
            <a:ext cx="4977976" cy="947808"/>
          </a:xfrm>
        </p:spPr>
        <p:txBody>
          <a:bodyPr>
            <a:normAutofit/>
          </a:bodyPr>
          <a:lstStyle/>
          <a:p>
            <a:r>
              <a:rPr lang="en-US" sz="3600" b="1" i="0" u="none" strike="noStrike" dirty="0">
                <a:solidFill>
                  <a:schemeClr val="tx2"/>
                </a:solidFill>
                <a:effectLst/>
                <a:latin typeface="Times"/>
              </a:rPr>
              <a:t>Future Opportunities</a:t>
            </a:r>
            <a:endParaRPr lang="en-US" sz="3600" b="1" dirty="0">
              <a:solidFill>
                <a:schemeClr val="tx2"/>
              </a:solidFill>
            </a:endParaRPr>
          </a:p>
        </p:txBody>
      </p:sp>
      <p:sp>
        <p:nvSpPr>
          <p:cNvPr id="3" name="Content Placeholder 2">
            <a:extLst>
              <a:ext uri="{FF2B5EF4-FFF2-40B4-BE49-F238E27FC236}">
                <a16:creationId xmlns:a16="http://schemas.microsoft.com/office/drawing/2014/main" id="{154DAEA6-4A84-51B3-537A-93EA61E6E0BB}"/>
              </a:ext>
            </a:extLst>
          </p:cNvPr>
          <p:cNvSpPr>
            <a:spLocks noGrp="1"/>
          </p:cNvSpPr>
          <p:nvPr>
            <p:ph idx="1"/>
          </p:nvPr>
        </p:nvSpPr>
        <p:spPr>
          <a:xfrm>
            <a:off x="450253" y="1219200"/>
            <a:ext cx="6136077" cy="5466067"/>
          </a:xfrm>
        </p:spPr>
        <p:txBody>
          <a:bodyPr anchor="ctr">
            <a:normAutofit fontScale="85000" lnSpcReduction="10000"/>
          </a:bodyPr>
          <a:lstStyle/>
          <a:p>
            <a:pPr marL="0" indent="0" rtl="0">
              <a:spcBef>
                <a:spcPts val="0"/>
              </a:spcBef>
              <a:spcAft>
                <a:spcPts val="1200"/>
              </a:spcAft>
              <a:buNone/>
            </a:pPr>
            <a:r>
              <a:rPr lang="en-US" sz="2400" b="0" i="0" u="sng" dirty="0">
                <a:solidFill>
                  <a:schemeClr val="tx2"/>
                </a:solidFill>
                <a:effectLst/>
                <a:latin typeface="Times New Roman" panose="02020603050405020304" pitchFamily="18" charset="0"/>
                <a:cs typeface="Times New Roman" panose="02020603050405020304" pitchFamily="18" charset="0"/>
              </a:rPr>
              <a:t>Brand Innovation:</a:t>
            </a:r>
            <a:endParaRPr lang="en-US" sz="2400" b="0" dirty="0">
              <a:solidFill>
                <a:schemeClr val="tx2"/>
              </a:solidFill>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2400" b="0" i="0" u="none" strike="noStrike" dirty="0">
                <a:solidFill>
                  <a:schemeClr val="tx2"/>
                </a:solidFill>
                <a:effectLst/>
                <a:latin typeface="Times New Roman" panose="02020603050405020304" pitchFamily="18" charset="0"/>
                <a:cs typeface="Times New Roman" panose="02020603050405020304" pitchFamily="18" charset="0"/>
              </a:rPr>
              <a:t>Analyzing sentiments around new products or features can guide innovation, ensuring that the company stays ahead in terms of customer satisfaction and market trends.</a:t>
            </a:r>
            <a:endParaRPr lang="en-US" sz="2400" b="0" dirty="0">
              <a:solidFill>
                <a:schemeClr val="tx2"/>
              </a:solidFill>
              <a:effectLst/>
              <a:latin typeface="Times New Roman" panose="02020603050405020304" pitchFamily="18" charset="0"/>
              <a:cs typeface="Times New Roman" panose="02020603050405020304" pitchFamily="18" charset="0"/>
            </a:endParaRPr>
          </a:p>
          <a:p>
            <a:pPr marL="0" indent="0" rtl="0">
              <a:spcBef>
                <a:spcPts val="0"/>
              </a:spcBef>
              <a:spcAft>
                <a:spcPts val="1200"/>
              </a:spcAft>
              <a:buNone/>
            </a:pPr>
            <a:r>
              <a:rPr lang="en-US" sz="2400" b="0" i="0" u="sng" dirty="0">
                <a:solidFill>
                  <a:schemeClr val="tx2"/>
                </a:solidFill>
                <a:effectLst/>
                <a:latin typeface="Times New Roman" panose="02020603050405020304" pitchFamily="18" charset="0"/>
                <a:cs typeface="Times New Roman" panose="02020603050405020304" pitchFamily="18" charset="0"/>
              </a:rPr>
              <a:t>Real-Time Marketing Optimization:</a:t>
            </a:r>
            <a:endParaRPr lang="en-US" sz="2400" b="0" dirty="0">
              <a:solidFill>
                <a:schemeClr val="tx2"/>
              </a:solidFill>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2400" b="0" i="0" u="none" strike="noStrike" dirty="0">
                <a:solidFill>
                  <a:schemeClr val="tx2"/>
                </a:solidFill>
                <a:effectLst/>
                <a:latin typeface="Times New Roman" panose="02020603050405020304" pitchFamily="18" charset="0"/>
                <a:cs typeface="Times New Roman" panose="02020603050405020304" pitchFamily="18" charset="0"/>
              </a:rPr>
              <a:t>Quickly adapt marketing campaigns based on real-time sentiment data, optimizing messaging for better resonance with the target audience.</a:t>
            </a:r>
            <a:endParaRPr lang="en-US" sz="2400" b="0" dirty="0">
              <a:solidFill>
                <a:schemeClr val="tx2"/>
              </a:solidFill>
              <a:effectLst/>
              <a:latin typeface="Times New Roman" panose="02020603050405020304" pitchFamily="18" charset="0"/>
              <a:cs typeface="Times New Roman" panose="02020603050405020304" pitchFamily="18" charset="0"/>
            </a:endParaRPr>
          </a:p>
          <a:p>
            <a:pPr marL="0" indent="0" rtl="0">
              <a:spcBef>
                <a:spcPts val="0"/>
              </a:spcBef>
              <a:spcAft>
                <a:spcPts val="1200"/>
              </a:spcAft>
              <a:buNone/>
            </a:pPr>
            <a:r>
              <a:rPr lang="en-US" sz="2400" b="0" i="0" u="sng" dirty="0">
                <a:solidFill>
                  <a:schemeClr val="tx2"/>
                </a:solidFill>
                <a:effectLst/>
                <a:latin typeface="Times New Roman" panose="02020603050405020304" pitchFamily="18" charset="0"/>
                <a:cs typeface="Times New Roman" panose="02020603050405020304" pitchFamily="18" charset="0"/>
              </a:rPr>
              <a:t>Integration with Voice of Customer (</a:t>
            </a:r>
            <a:r>
              <a:rPr lang="en-US" sz="2400" b="0" i="0" u="sng" dirty="0" err="1">
                <a:solidFill>
                  <a:schemeClr val="tx2"/>
                </a:solidFill>
                <a:effectLst/>
                <a:latin typeface="Times New Roman" panose="02020603050405020304" pitchFamily="18" charset="0"/>
                <a:cs typeface="Times New Roman" panose="02020603050405020304" pitchFamily="18" charset="0"/>
              </a:rPr>
              <a:t>VoC</a:t>
            </a:r>
            <a:r>
              <a:rPr lang="en-US" sz="2400" b="0" i="0" u="sng" dirty="0">
                <a:solidFill>
                  <a:schemeClr val="tx2"/>
                </a:solidFill>
                <a:effectLst/>
                <a:latin typeface="Times New Roman" panose="02020603050405020304" pitchFamily="18" charset="0"/>
                <a:cs typeface="Times New Roman" panose="02020603050405020304" pitchFamily="18" charset="0"/>
              </a:rPr>
              <a:t>):</a:t>
            </a:r>
            <a:endParaRPr lang="en-US" sz="2400" b="0" dirty="0">
              <a:solidFill>
                <a:schemeClr val="tx2"/>
              </a:solidFill>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2400" b="0" i="0" u="none" strike="noStrike" dirty="0">
                <a:solidFill>
                  <a:schemeClr val="tx2"/>
                </a:solidFill>
                <a:effectLst/>
                <a:latin typeface="Times New Roman" panose="02020603050405020304" pitchFamily="18" charset="0"/>
                <a:cs typeface="Times New Roman" panose="02020603050405020304" pitchFamily="18" charset="0"/>
              </a:rPr>
              <a:t>Integrate Twitter sentiment analysis with other </a:t>
            </a:r>
            <a:r>
              <a:rPr lang="en-US" sz="2400" b="0" i="0" u="none" strike="noStrike" dirty="0" err="1">
                <a:solidFill>
                  <a:schemeClr val="tx2"/>
                </a:solidFill>
                <a:effectLst/>
                <a:latin typeface="Times New Roman" panose="02020603050405020304" pitchFamily="18" charset="0"/>
                <a:cs typeface="Times New Roman" panose="02020603050405020304" pitchFamily="18" charset="0"/>
              </a:rPr>
              <a:t>VoC</a:t>
            </a:r>
            <a:r>
              <a:rPr lang="en-US" sz="2400" b="0" i="0" u="none" strike="noStrike" dirty="0">
                <a:solidFill>
                  <a:schemeClr val="tx2"/>
                </a:solidFill>
                <a:effectLst/>
                <a:latin typeface="Times New Roman" panose="02020603050405020304" pitchFamily="18" charset="0"/>
                <a:cs typeface="Times New Roman" panose="02020603050405020304" pitchFamily="18" charset="0"/>
              </a:rPr>
              <a:t> channels to create a comprehensive understanding of customer opinions across various touchpoints.</a:t>
            </a:r>
            <a:endParaRPr lang="en-US" sz="2400" b="0" dirty="0">
              <a:solidFill>
                <a:schemeClr val="tx2"/>
              </a:solidFill>
              <a:effectLst/>
              <a:latin typeface="Times New Roman" panose="02020603050405020304" pitchFamily="18" charset="0"/>
              <a:cs typeface="Times New Roman" panose="02020603050405020304" pitchFamily="18" charset="0"/>
            </a:endParaRPr>
          </a:p>
          <a:p>
            <a:pPr marL="0" indent="0" rtl="0">
              <a:spcBef>
                <a:spcPts val="0"/>
              </a:spcBef>
              <a:spcAft>
                <a:spcPts val="1200"/>
              </a:spcAft>
              <a:buNone/>
            </a:pPr>
            <a:r>
              <a:rPr lang="en-US" sz="2400" b="0" i="0" u="sng" dirty="0">
                <a:solidFill>
                  <a:schemeClr val="tx2"/>
                </a:solidFill>
                <a:effectLst/>
                <a:latin typeface="Times New Roman" panose="02020603050405020304" pitchFamily="18" charset="0"/>
                <a:cs typeface="Times New Roman" panose="02020603050405020304" pitchFamily="18" charset="0"/>
              </a:rPr>
              <a:t>Global Market Insights:</a:t>
            </a:r>
            <a:endParaRPr lang="en-US" sz="2400" b="0" dirty="0">
              <a:solidFill>
                <a:schemeClr val="tx2"/>
              </a:solidFill>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2400" b="0" i="0" u="none" strike="noStrike" dirty="0">
                <a:solidFill>
                  <a:schemeClr val="tx2"/>
                </a:solidFill>
                <a:effectLst/>
                <a:latin typeface="Times New Roman" panose="02020603050405020304" pitchFamily="18" charset="0"/>
                <a:cs typeface="Times New Roman" panose="02020603050405020304" pitchFamily="18" charset="0"/>
              </a:rPr>
              <a:t>Gain insights into regional and cultural sentiment variations, enabling companies to tailor their strategies for different market</a:t>
            </a:r>
            <a:endParaRPr lang="en-US" sz="2400" b="0" dirty="0">
              <a:solidFill>
                <a:schemeClr val="tx2"/>
              </a:solidFill>
              <a:effectLst/>
              <a:latin typeface="Times New Roman" panose="02020603050405020304" pitchFamily="18" charset="0"/>
              <a:cs typeface="Times New Roman" panose="02020603050405020304" pitchFamily="18" charset="0"/>
            </a:endParaRPr>
          </a:p>
          <a:p>
            <a:pPr marL="0" indent="0">
              <a:buNone/>
            </a:pPr>
            <a:endParaRPr lang="en-US" sz="11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Business Growth">
            <a:extLst>
              <a:ext uri="{FF2B5EF4-FFF2-40B4-BE49-F238E27FC236}">
                <a16:creationId xmlns:a16="http://schemas.microsoft.com/office/drawing/2014/main" id="{074ABAC8-3EBF-A328-7CE4-4D24DD2CA4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44148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96BCDA-0AF7-22E5-5A69-09BACFF34108}"/>
              </a:ext>
            </a:extLst>
          </p:cNvPr>
          <p:cNvPicPr>
            <a:picLocks noChangeAspect="1"/>
          </p:cNvPicPr>
          <p:nvPr/>
        </p:nvPicPr>
        <p:blipFill rotWithShape="1">
          <a:blip r:embed="rId2"/>
          <a:srcRect l="14049" r="36008"/>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A14F9D-5376-2E17-E828-D00608E2568C}"/>
              </a:ext>
            </a:extLst>
          </p:cNvPr>
          <p:cNvSpPr>
            <a:spLocks noGrp="1"/>
          </p:cNvSpPr>
          <p:nvPr>
            <p:ph type="title"/>
          </p:nvPr>
        </p:nvSpPr>
        <p:spPr>
          <a:xfrm>
            <a:off x="761801" y="120317"/>
            <a:ext cx="4778387" cy="833840"/>
          </a:xfrm>
        </p:spPr>
        <p:txBody>
          <a:bodyPr anchor="ctr">
            <a:normAutofit/>
          </a:bodyPr>
          <a:lstStyle/>
          <a:p>
            <a:r>
              <a:rPr lang="en-US" sz="4000" b="1" dirty="0">
                <a:latin typeface="Times"/>
              </a:rPr>
              <a:t>CHALLENGES</a:t>
            </a:r>
            <a:endParaRPr lang="en-US" sz="4000" b="1" dirty="0"/>
          </a:p>
        </p:txBody>
      </p:sp>
      <p:sp>
        <p:nvSpPr>
          <p:cNvPr id="3" name="Content Placeholder 2">
            <a:extLst>
              <a:ext uri="{FF2B5EF4-FFF2-40B4-BE49-F238E27FC236}">
                <a16:creationId xmlns:a16="http://schemas.microsoft.com/office/drawing/2014/main" id="{3A5277EB-F28A-24C7-D410-7E6A9C006668}"/>
              </a:ext>
            </a:extLst>
          </p:cNvPr>
          <p:cNvSpPr>
            <a:spLocks noGrp="1"/>
          </p:cNvSpPr>
          <p:nvPr>
            <p:ph idx="1"/>
          </p:nvPr>
        </p:nvSpPr>
        <p:spPr>
          <a:xfrm>
            <a:off x="761801" y="1749287"/>
            <a:ext cx="4659756" cy="4509779"/>
          </a:xfrm>
        </p:spPr>
        <p:txBody>
          <a:bodyPr anchor="ctr">
            <a:noAutofit/>
          </a:bodyPr>
          <a:lstStyle/>
          <a:p>
            <a:pPr rtl="0">
              <a:spcBef>
                <a:spcPts val="0"/>
              </a:spcBef>
              <a:spcAft>
                <a:spcPts val="1200"/>
              </a:spcAft>
            </a:pPr>
            <a:r>
              <a:rPr lang="en-US" sz="2000" b="0" i="0" u="sng" dirty="0">
                <a:effectLst/>
                <a:latin typeface="Times New Roman" panose="02020603050405020304" pitchFamily="18" charset="0"/>
                <a:cs typeface="Times New Roman" panose="02020603050405020304" pitchFamily="18" charset="0"/>
              </a:rPr>
              <a:t>Fake News and Misinformation:</a:t>
            </a:r>
            <a:endParaRPr lang="en-US" sz="2000" b="0" dirty="0">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2000" b="0" i="0" u="none" strike="noStrike" dirty="0">
                <a:effectLst/>
                <a:latin typeface="Times New Roman" panose="02020603050405020304" pitchFamily="18" charset="0"/>
                <a:cs typeface="Times New Roman" panose="02020603050405020304" pitchFamily="18" charset="0"/>
              </a:rPr>
              <a:t>Filtering out fake news and misinformation on social media platforms is a growing challenge that may impact the accuracy of sentiment analysis.</a:t>
            </a:r>
            <a:endParaRPr lang="en-US" sz="2000" b="0" dirty="0">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2000" b="0" i="0" u="sng" dirty="0">
                <a:effectLst/>
                <a:latin typeface="Times New Roman" panose="02020603050405020304" pitchFamily="18" charset="0"/>
                <a:cs typeface="Times New Roman" panose="02020603050405020304" pitchFamily="18" charset="0"/>
              </a:rPr>
              <a:t>Managing Overwhelming Data Volume:</a:t>
            </a:r>
            <a:endParaRPr lang="en-US" sz="2000" b="0" dirty="0">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2000" b="0" i="0" u="none" strike="noStrike" dirty="0">
                <a:effectLst/>
                <a:latin typeface="Times New Roman" panose="02020603050405020304" pitchFamily="18" charset="0"/>
                <a:cs typeface="Times New Roman" panose="02020603050405020304" pitchFamily="18" charset="0"/>
              </a:rPr>
              <a:t>The sheer volume of data generated on social media requires efficient tools and technologies to manage, process, and derive meaningful insights.</a:t>
            </a:r>
            <a:endParaRPr lang="en-US" sz="2000" b="0" dirty="0">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2000" b="0" i="0" u="sng" dirty="0">
                <a:effectLst/>
                <a:latin typeface="Times New Roman" panose="02020603050405020304" pitchFamily="18" charset="0"/>
                <a:cs typeface="Times New Roman" panose="02020603050405020304" pitchFamily="18" charset="0"/>
              </a:rPr>
              <a:t>Interpreting Complex Emotions:</a:t>
            </a:r>
            <a:endParaRPr lang="en-US" sz="2000" b="0" dirty="0">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2000" b="0" i="0" u="none" strike="noStrike" dirty="0">
                <a:effectLst/>
                <a:latin typeface="Times New Roman" panose="02020603050405020304" pitchFamily="18" charset="0"/>
                <a:cs typeface="Times New Roman" panose="02020603050405020304" pitchFamily="18" charset="0"/>
              </a:rPr>
              <a:t>Understanding and accurately interpreting complex emotions, sarcasm, and context in social media posts poses a challenge for sentiment analysis models.</a:t>
            </a:r>
            <a:endParaRPr lang="en-US" sz="2000" b="0" dirty="0">
              <a:effectLst/>
              <a:latin typeface="Times New Roman" panose="02020603050405020304" pitchFamily="18" charset="0"/>
              <a:cs typeface="Times New Roman" panose="02020603050405020304" pitchFamily="18" charset="0"/>
            </a:endParaRPr>
          </a:p>
          <a:p>
            <a:pPr marL="0" indent="0">
              <a:buNone/>
            </a:pP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10459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E401-DF9E-1BB8-6A7B-BB8B1124E8D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B658341-D0E9-0CBE-87D7-5D719427B9D5}"/>
              </a:ext>
            </a:extLst>
          </p:cNvPr>
          <p:cNvSpPr>
            <a:spLocks noGrp="1"/>
          </p:cNvSpPr>
          <p:nvPr>
            <p:ph idx="1"/>
          </p:nvPr>
        </p:nvSpPr>
        <p:spPr/>
        <p:txBody>
          <a:bodyPr>
            <a:normAutofit/>
          </a:bodyPr>
          <a:lstStyle/>
          <a:p>
            <a:r>
              <a:rPr lang="en-US" sz="2400" b="0" i="0" u="none" strike="noStrike" dirty="0">
                <a:solidFill>
                  <a:srgbClr val="000000"/>
                </a:solidFill>
                <a:effectLst/>
                <a:latin typeface="Times New Roman" panose="02020603050405020304" pitchFamily="18" charset="0"/>
                <a:cs typeface="Times New Roman" panose="02020603050405020304" pitchFamily="18" charset="0"/>
              </a:rPr>
              <a:t>In conclusion, employing Twitter sentiment analysis for reputation analysis in big tech companies provides invaluable insights into public perception. This approach not only enables proactive crisis management but also facilitates data-driven decision-making for strategic initiatives. As technology evolves, continuous adaptation of sentiment analysis models is crucial to navigate emerging challenges and seize opportunities, ultimately enhancing the overall brand image and competitive advantage.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8702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5DBA-9205-9987-0671-DC227431C59E}"/>
              </a:ext>
            </a:extLst>
          </p:cNvPr>
          <p:cNvSpPr>
            <a:spLocks noGrp="1"/>
          </p:cNvSpPr>
          <p:nvPr>
            <p:ph type="title"/>
          </p:nvPr>
        </p:nvSpPr>
        <p:spPr/>
        <p:txBody>
          <a:bodyPr/>
          <a:lstStyle/>
          <a:p>
            <a:r>
              <a:rPr lang="en-US" dirty="0"/>
              <a:t>REFERENCE:</a:t>
            </a:r>
            <a:endParaRPr lang="en-IN" dirty="0"/>
          </a:p>
        </p:txBody>
      </p:sp>
      <p:sp>
        <p:nvSpPr>
          <p:cNvPr id="3" name="Content Placeholder 2">
            <a:extLst>
              <a:ext uri="{FF2B5EF4-FFF2-40B4-BE49-F238E27FC236}">
                <a16:creationId xmlns:a16="http://schemas.microsoft.com/office/drawing/2014/main" id="{F292879D-4250-F7D7-05DB-E947FD6CDBC4}"/>
              </a:ext>
            </a:extLst>
          </p:cNvPr>
          <p:cNvSpPr>
            <a:spLocks noGrp="1"/>
          </p:cNvSpPr>
          <p:nvPr>
            <p:ph idx="1"/>
          </p:nvPr>
        </p:nvSpPr>
        <p:spPr/>
        <p:txBody>
          <a:bodyPr/>
          <a:lstStyle/>
          <a:p>
            <a:r>
              <a:rPr lang="en-US" dirty="0" err="1"/>
              <a:t>Almonajed</a:t>
            </a:r>
            <a:r>
              <a:rPr lang="en-US" dirty="0"/>
              <a:t>, Obada &amp; </a:t>
            </a:r>
            <a:r>
              <a:rPr lang="en-US" dirty="0" err="1"/>
              <a:t>Jukic</a:t>
            </a:r>
            <a:r>
              <a:rPr lang="en-US" dirty="0"/>
              <a:t>, </a:t>
            </a:r>
            <a:r>
              <a:rPr lang="en-US" dirty="0" err="1"/>
              <a:t>Samed</a:t>
            </a:r>
            <a:r>
              <a:rPr lang="en-US" dirty="0"/>
              <a:t>. (2021). Sentiment Analysis on Twitter Data using Big Data. Journal of Engineering and Natural Sciences. 3. 10.14706/JONSAE2021311.</a:t>
            </a:r>
          </a:p>
          <a:p>
            <a:pPr marL="0" indent="0">
              <a:buNone/>
            </a:pPr>
            <a:r>
              <a:rPr lang="en-US" dirty="0"/>
              <a:t> </a:t>
            </a:r>
          </a:p>
          <a:p>
            <a:r>
              <a:rPr lang="en-IN" dirty="0"/>
              <a:t>H. Vanam and J. R. R. R, "Sentiment Analysis of Twitter Data Using Big Data Analytics and Deep Learning Model," 2023 International Conference on Artificial Intelligence and Knowledge Discovery in Concurrent Engineering (ICECONF), Chennai, India, 2023, pp. 1-6, </a:t>
            </a:r>
            <a:r>
              <a:rPr lang="en-IN" dirty="0" err="1"/>
              <a:t>doi</a:t>
            </a:r>
            <a:r>
              <a:rPr lang="en-IN" dirty="0"/>
              <a:t>: 10.1109/ICECONF57129.2023.10084281.</a:t>
            </a:r>
          </a:p>
        </p:txBody>
      </p:sp>
    </p:spTree>
    <p:extLst>
      <p:ext uri="{BB962C8B-B14F-4D97-AF65-F5344CB8AC3E}">
        <p14:creationId xmlns:p14="http://schemas.microsoft.com/office/powerpoint/2010/main" val="3664212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781EE-EB0D-2625-461B-344F71A3C033}"/>
              </a:ext>
            </a:extLst>
          </p:cNvPr>
          <p:cNvSpPr>
            <a:spLocks noGrp="1"/>
          </p:cNvSpPr>
          <p:nvPr>
            <p:ph type="title"/>
          </p:nvPr>
        </p:nvSpPr>
        <p:spPr>
          <a:xfrm>
            <a:off x="640080" y="325369"/>
            <a:ext cx="4368602" cy="1956841"/>
          </a:xfrm>
        </p:spPr>
        <p:txBody>
          <a:bodyPr anchor="b">
            <a:normAutofit/>
          </a:bodyPr>
          <a:lstStyle/>
          <a:p>
            <a:r>
              <a:rPr lang="en-US" sz="5400" b="1" dirty="0">
                <a:latin typeface="Times New Roman" panose="02020603050405020304" pitchFamily="18" charset="0"/>
                <a:cs typeface="Times New Roman" panose="02020603050405020304" pitchFamily="18" charset="0"/>
              </a:rPr>
              <a:t>TABLE OF CONTENTS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62D476-9232-A4D7-67F0-6228B8C0AB93}"/>
              </a:ext>
            </a:extLst>
          </p:cNvPr>
          <p:cNvSpPr>
            <a:spLocks noGrp="1"/>
          </p:cNvSpPr>
          <p:nvPr>
            <p:ph idx="1"/>
          </p:nvPr>
        </p:nvSpPr>
        <p:spPr>
          <a:xfrm>
            <a:off x="640080" y="2703443"/>
            <a:ext cx="4243589" cy="3829188"/>
          </a:xfrm>
        </p:spPr>
        <p:txBody>
          <a:bodyPr>
            <a:normAutofit fontScale="85000" lnSpcReduction="20000"/>
          </a:bodyPr>
          <a:lstStyle/>
          <a:p>
            <a:r>
              <a:rPr lang="en-US" sz="2000" dirty="0">
                <a:latin typeface="Times New Roman" panose="02020603050405020304" pitchFamily="18" charset="0"/>
                <a:cs typeface="Times New Roman" panose="02020603050405020304" pitchFamily="18" charset="0"/>
              </a:rPr>
              <a:t>INTRODUCTION</a:t>
            </a:r>
          </a:p>
          <a:p>
            <a:r>
              <a:rPr lang="en-US" sz="2000" dirty="0">
                <a:latin typeface="Times New Roman" panose="02020603050405020304" pitchFamily="18" charset="0"/>
                <a:cs typeface="Times New Roman" panose="02020603050405020304" pitchFamily="18" charset="0"/>
              </a:rPr>
              <a:t>PROJECT OBJECTIVES </a:t>
            </a:r>
          </a:p>
          <a:p>
            <a:r>
              <a:rPr lang="en-US" sz="2000" dirty="0">
                <a:latin typeface="Times New Roman" panose="02020603050405020304" pitchFamily="18" charset="0"/>
                <a:cs typeface="Times New Roman" panose="02020603050405020304" pitchFamily="18" charset="0"/>
              </a:rPr>
              <a:t>TWITTER SENTIMENT ANALYSIS</a:t>
            </a:r>
          </a:p>
          <a:p>
            <a:r>
              <a:rPr lang="en-US" sz="2000" dirty="0">
                <a:latin typeface="Times New Roman" panose="02020603050405020304" pitchFamily="18" charset="0"/>
                <a:cs typeface="Times New Roman" panose="02020603050405020304" pitchFamily="18" charset="0"/>
              </a:rPr>
              <a:t>DATA SOURCES AND COLLECTION</a:t>
            </a:r>
          </a:p>
          <a:p>
            <a:r>
              <a:rPr lang="en-US" sz="2000" dirty="0">
                <a:latin typeface="Times New Roman" panose="02020603050405020304" pitchFamily="18" charset="0"/>
                <a:cs typeface="Times New Roman" panose="02020603050405020304" pitchFamily="18" charset="0"/>
              </a:rPr>
              <a:t>TOOLS AND TECHNOLOGIES</a:t>
            </a:r>
          </a:p>
          <a:p>
            <a:r>
              <a:rPr lang="en-US" sz="2000" dirty="0">
                <a:latin typeface="Times New Roman" panose="02020603050405020304" pitchFamily="18" charset="0"/>
                <a:cs typeface="Times New Roman" panose="02020603050405020304" pitchFamily="18" charset="0"/>
              </a:rPr>
              <a:t>DATA EXPLORATION</a:t>
            </a:r>
          </a:p>
          <a:p>
            <a:r>
              <a:rPr lang="en-US" sz="2000" dirty="0">
                <a:latin typeface="Times New Roman" panose="02020603050405020304" pitchFamily="18" charset="0"/>
                <a:cs typeface="Times New Roman" panose="02020603050405020304" pitchFamily="18" charset="0"/>
              </a:rPr>
              <a:t>INSIGHTS</a:t>
            </a:r>
          </a:p>
          <a:p>
            <a:r>
              <a:rPr lang="en-US" sz="2000" dirty="0">
                <a:latin typeface="Times New Roman" panose="02020603050405020304" pitchFamily="18" charset="0"/>
                <a:cs typeface="Times New Roman" panose="02020603050405020304" pitchFamily="18" charset="0"/>
              </a:rPr>
              <a:t>RECOMMENDATIONS</a:t>
            </a:r>
          </a:p>
          <a:p>
            <a:r>
              <a:rPr lang="en-US" sz="2000" dirty="0">
                <a:latin typeface="Times New Roman" panose="02020603050405020304" pitchFamily="18" charset="0"/>
                <a:cs typeface="Times New Roman" panose="02020603050405020304" pitchFamily="18" charset="0"/>
              </a:rPr>
              <a:t>FUTURE OPPORTUNITIES</a:t>
            </a:r>
          </a:p>
          <a:p>
            <a:r>
              <a:rPr lang="en-US" sz="2000" dirty="0">
                <a:latin typeface="Times New Roman" panose="02020603050405020304" pitchFamily="18" charset="0"/>
                <a:cs typeface="Times New Roman" panose="02020603050405020304" pitchFamily="18" charset="0"/>
              </a:rPr>
              <a:t>CHALLENGES</a:t>
            </a:r>
          </a:p>
          <a:p>
            <a:r>
              <a:rPr lang="en-US" sz="2000" dirty="0">
                <a:latin typeface="Times New Roman" panose="02020603050405020304" pitchFamily="18" charset="0"/>
                <a:cs typeface="Times New Roman" panose="02020603050405020304" pitchFamily="18" charset="0"/>
              </a:rPr>
              <a:t>CONCLUSION</a:t>
            </a:r>
          </a:p>
          <a:p>
            <a:r>
              <a:rPr lang="en-US" sz="2000" dirty="0">
                <a:latin typeface="Times New Roman" panose="02020603050405020304" pitchFamily="18" charset="0"/>
                <a:cs typeface="Times New Roman" panose="02020603050405020304" pitchFamily="18" charset="0"/>
              </a:rPr>
              <a:t>REFERENCES</a:t>
            </a:r>
          </a:p>
          <a:p>
            <a:endParaRPr lang="en-US" sz="1500" dirty="0"/>
          </a:p>
        </p:txBody>
      </p:sp>
      <p:pic>
        <p:nvPicPr>
          <p:cNvPr id="5" name="Picture 4" descr="White bulbs with a yellow one standing out">
            <a:extLst>
              <a:ext uri="{FF2B5EF4-FFF2-40B4-BE49-F238E27FC236}">
                <a16:creationId xmlns:a16="http://schemas.microsoft.com/office/drawing/2014/main" id="{D04DFE1B-9C67-740B-12B7-995A808A4249}"/>
              </a:ext>
            </a:extLst>
          </p:cNvPr>
          <p:cNvPicPr>
            <a:picLocks noChangeAspect="1"/>
          </p:cNvPicPr>
          <p:nvPr/>
        </p:nvPicPr>
        <p:blipFill rotWithShape="1">
          <a:blip r:embed="rId2"/>
          <a:srcRect l="8589" r="2445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96025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A5D69DA-B6FA-3D88-6030-25FBFCB1ECDE}"/>
              </a:ext>
            </a:extLst>
          </p:cNvPr>
          <p:cNvSpPr>
            <a:spLocks noGrp="1"/>
          </p:cNvSpPr>
          <p:nvPr>
            <p:ph type="title"/>
          </p:nvPr>
        </p:nvSpPr>
        <p:spPr>
          <a:xfrm>
            <a:off x="5869172" y="365125"/>
            <a:ext cx="5484628" cy="1291397"/>
          </a:xfrm>
        </p:spPr>
        <p:txBody>
          <a:bodyPr vert="horz" lIns="91440" tIns="45720" rIns="91440" bIns="45720" rtlCol="0" anchor="ctr">
            <a:normAutofit/>
          </a:bodyPr>
          <a:lstStyle/>
          <a:p>
            <a:r>
              <a:rPr lang="en-US" sz="3600" b="1" dirty="0">
                <a:latin typeface="Times New Roman" panose="02020603050405020304" pitchFamily="18" charset="0"/>
                <a:cs typeface="Times New Roman" panose="02020603050405020304" pitchFamily="18" charset="0"/>
              </a:rPr>
              <a:t>        INTRODUCTION</a:t>
            </a:r>
          </a:p>
        </p:txBody>
      </p:sp>
      <p:pic>
        <p:nvPicPr>
          <p:cNvPr id="2050" name="Picture 2">
            <a:extLst>
              <a:ext uri="{FF2B5EF4-FFF2-40B4-BE49-F238E27FC236}">
                <a16:creationId xmlns:a16="http://schemas.microsoft.com/office/drawing/2014/main" id="{84E1C388-7352-D68E-421B-A15C1E5C720D}"/>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1130"/>
          <a:stretch/>
        </p:blipFill>
        <p:spPr bwMode="auto">
          <a:xfrm>
            <a:off x="1" y="10"/>
            <a:ext cx="5571459"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C87D4F6-3BF2-8C60-43B6-8E8B0CF69C0D}"/>
              </a:ext>
            </a:extLst>
          </p:cNvPr>
          <p:cNvSpPr>
            <a:spLocks noGrp="1"/>
          </p:cNvSpPr>
          <p:nvPr>
            <p:ph type="body" sz="half" idx="2"/>
          </p:nvPr>
        </p:nvSpPr>
        <p:spPr>
          <a:xfrm>
            <a:off x="5782340" y="1562985"/>
            <a:ext cx="5571459" cy="5039833"/>
          </a:xfrm>
        </p:spPr>
        <p:txBody>
          <a:bodyPr vert="horz" lIns="91440" tIns="45720" rIns="91440" bIns="45720" rtlCol="0">
            <a:noAutofit/>
          </a:bodyPr>
          <a:lstStyle/>
          <a:p>
            <a:pPr algn="just"/>
            <a:r>
              <a:rPr lang="en-US" sz="2000" dirty="0"/>
              <a:t>This project aims to analyze the reputation of companies by using Twitter sentiment analysis. With the increasing importance of social media in shaping public opinion, it has become crucial for companies to monitor and manage their online reputation. By analyzing the sentiment of tweets related to specific companies, we can gain insights into how the public perceives them and identify areas of improvement. This project is highly relevant to the course as it combines techniques from natural language processing and machine learning to analyze large volumes of text data and extract meaningful insights.</a:t>
            </a:r>
          </a:p>
        </p:txBody>
      </p:sp>
    </p:spTree>
    <p:extLst>
      <p:ext uri="{BB962C8B-B14F-4D97-AF65-F5344CB8AC3E}">
        <p14:creationId xmlns:p14="http://schemas.microsoft.com/office/powerpoint/2010/main" val="3018882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E2073-BF7F-0E1C-AE97-1D942FBD347A}"/>
              </a:ext>
            </a:extLst>
          </p:cNvPr>
          <p:cNvSpPr>
            <a:spLocks noGrp="1"/>
          </p:cNvSpPr>
          <p:nvPr>
            <p:ph type="title"/>
          </p:nvPr>
        </p:nvSpPr>
        <p:spPr>
          <a:xfrm>
            <a:off x="106326" y="95694"/>
            <a:ext cx="5724113" cy="1123506"/>
          </a:xfrm>
        </p:spPr>
        <p:txBody>
          <a:bodyPr>
            <a:normAutofit fontScale="90000"/>
          </a:bodyPr>
          <a:lstStyle/>
          <a:p>
            <a:r>
              <a:rPr lang="en-US" sz="4000" b="1" dirty="0">
                <a:latin typeface="Times New Roman" panose="02020603050405020304" pitchFamily="18" charset="0"/>
                <a:cs typeface="Times New Roman" panose="02020603050405020304" pitchFamily="18" charset="0"/>
              </a:rPr>
              <a:t>PROJECT OBJECTIVES</a:t>
            </a:r>
          </a:p>
        </p:txBody>
      </p:sp>
      <p:sp>
        <p:nvSpPr>
          <p:cNvPr id="4" name="Subtitle 3">
            <a:extLst>
              <a:ext uri="{FF2B5EF4-FFF2-40B4-BE49-F238E27FC236}">
                <a16:creationId xmlns:a16="http://schemas.microsoft.com/office/drawing/2014/main" id="{AFED1DE8-6639-D211-BA8B-8AFD09346061}"/>
              </a:ext>
            </a:extLst>
          </p:cNvPr>
          <p:cNvSpPr>
            <a:spLocks noGrp="1"/>
          </p:cNvSpPr>
          <p:nvPr>
            <p:ph idx="1"/>
          </p:nvPr>
        </p:nvSpPr>
        <p:spPr>
          <a:xfrm>
            <a:off x="-1" y="1219200"/>
            <a:ext cx="6361564" cy="4909888"/>
          </a:xfrm>
        </p:spPr>
        <p:txBody>
          <a:bodyPr>
            <a:normAutofit/>
          </a:bodyPr>
          <a:lstStyle/>
          <a:p>
            <a:pPr rtl="0">
              <a:spcBef>
                <a:spcPts val="0"/>
              </a:spcBef>
              <a:spcAft>
                <a:spcPts val="600"/>
              </a:spcAft>
            </a:pPr>
            <a:r>
              <a:rPr lang="en-US" sz="2000" b="0" i="0" u="none" strike="noStrike" dirty="0">
                <a:effectLst/>
                <a:latin typeface="Times New Roman" panose="02020603050405020304" pitchFamily="18" charset="0"/>
                <a:cs typeface="Times New Roman" panose="02020603050405020304" pitchFamily="18" charset="0"/>
              </a:rPr>
              <a:t>The project aims to analyze the reputation of companies using Twitter sentiment analysis. By leveraging big data platforms, the project seeks to address the following specific problems and questions:</a:t>
            </a:r>
            <a:endParaRPr lang="en-US" sz="2000" b="0" dirty="0">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Times New Roman" panose="02020603050405020304" pitchFamily="18" charset="0"/>
                <a:cs typeface="Times New Roman" panose="02020603050405020304" pitchFamily="18" charset="0"/>
              </a:rPr>
              <a:t>How do customers perceive different companies on Twitter?</a:t>
            </a:r>
          </a:p>
          <a:p>
            <a:pPr rtl="0" fontAlgn="base">
              <a:spcBef>
                <a:spcPts val="0"/>
              </a:spcBef>
              <a:spcAft>
                <a:spcPts val="0"/>
              </a:spcAft>
              <a:buFont typeface="Arial" panose="020B0604020202020204" pitchFamily="34" charset="0"/>
              <a:buChar char="•"/>
            </a:pPr>
            <a:r>
              <a:rPr lang="en-US" sz="2000" b="0" i="0" u="none" strike="noStrike" dirty="0">
                <a:effectLst/>
                <a:latin typeface="Times New Roman" panose="02020603050405020304" pitchFamily="18" charset="0"/>
                <a:cs typeface="Times New Roman" panose="02020603050405020304" pitchFamily="18" charset="0"/>
              </a:rPr>
              <a:t>What are the common sentiments expressed towards specific companies?</a:t>
            </a:r>
          </a:p>
          <a:p>
            <a:pPr rtl="0" fontAlgn="base">
              <a:spcBef>
                <a:spcPts val="0"/>
              </a:spcBef>
              <a:spcAft>
                <a:spcPts val="0"/>
              </a:spcAft>
              <a:buFont typeface="Arial" panose="020B0604020202020204" pitchFamily="34" charset="0"/>
              <a:buChar char="•"/>
            </a:pPr>
            <a:r>
              <a:rPr lang="en-US" sz="2000" b="0" i="0" u="none" strike="noStrike" dirty="0">
                <a:effectLst/>
                <a:latin typeface="Times New Roman" panose="02020603050405020304" pitchFamily="18" charset="0"/>
                <a:cs typeface="Times New Roman" panose="02020603050405020304" pitchFamily="18" charset="0"/>
              </a:rPr>
              <a:t>Are there any patterns or trends in customer sentiment towards companies over time?</a:t>
            </a:r>
          </a:p>
          <a:p>
            <a:pPr rtl="0" fontAlgn="base">
              <a:spcBef>
                <a:spcPts val="0"/>
              </a:spcBef>
              <a:spcAft>
                <a:spcPts val="0"/>
              </a:spcAft>
              <a:buFont typeface="Arial" panose="020B0604020202020204" pitchFamily="34" charset="0"/>
              <a:buChar char="•"/>
            </a:pPr>
            <a:r>
              <a:rPr lang="en-US" sz="2000" b="0" i="0" u="none" strike="noStrike" dirty="0">
                <a:effectLst/>
                <a:latin typeface="Times New Roman" panose="02020603050405020304" pitchFamily="18" charset="0"/>
                <a:cs typeface="Times New Roman" panose="02020603050405020304" pitchFamily="18" charset="0"/>
              </a:rPr>
              <a:t>Can sentiment analysis on Twitter be used to predict the reputation of companies?</a:t>
            </a:r>
          </a:p>
          <a:p>
            <a:pPr marL="0" indent="0" rtl="0" fontAlgn="base">
              <a:spcBef>
                <a:spcPts val="0"/>
              </a:spcBef>
              <a:spcAft>
                <a:spcPts val="0"/>
              </a:spcAft>
              <a:buNone/>
            </a:pPr>
            <a:endParaRPr lang="en-US" sz="1900" b="0" i="0" u="none" strike="noStrike" dirty="0">
              <a:effectLst/>
              <a:latin typeface="Times"/>
            </a:endParaRPr>
          </a:p>
        </p:txBody>
      </p:sp>
      <p:pic>
        <p:nvPicPr>
          <p:cNvPr id="6" name="Picture 5" descr="A 3D pattern of ring shapes connected by lines">
            <a:extLst>
              <a:ext uri="{FF2B5EF4-FFF2-40B4-BE49-F238E27FC236}">
                <a16:creationId xmlns:a16="http://schemas.microsoft.com/office/drawing/2014/main" id="{70C9F901-C758-4731-AAD2-FC4EA72BEFD5}"/>
              </a:ext>
            </a:extLst>
          </p:cNvPr>
          <p:cNvPicPr>
            <a:picLocks noChangeAspect="1"/>
          </p:cNvPicPr>
          <p:nvPr/>
        </p:nvPicPr>
        <p:blipFill rotWithShape="1">
          <a:blip r:embed="rId2"/>
          <a:srcRect l="9021" r="41743"/>
          <a:stretch/>
        </p:blipFill>
        <p:spPr>
          <a:xfrm>
            <a:off x="6361563" y="0"/>
            <a:ext cx="5827388" cy="6857990"/>
          </a:xfrm>
          <a:prstGeom prst="rect">
            <a:avLst/>
          </a:prstGeom>
          <a:effectLst/>
        </p:spPr>
      </p:pic>
    </p:spTree>
    <p:extLst>
      <p:ext uri="{BB962C8B-B14F-4D97-AF65-F5344CB8AC3E}">
        <p14:creationId xmlns:p14="http://schemas.microsoft.com/office/powerpoint/2010/main" val="4288205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6A04-61F3-1FB8-6F36-B60FFF5EC6D6}"/>
              </a:ext>
            </a:extLst>
          </p:cNvPr>
          <p:cNvSpPr>
            <a:spLocks noGrp="1"/>
          </p:cNvSpPr>
          <p:nvPr>
            <p:ph type="title"/>
          </p:nvPr>
        </p:nvSpPr>
        <p:spPr>
          <a:xfrm>
            <a:off x="838200" y="145775"/>
            <a:ext cx="10515600" cy="1205947"/>
          </a:xfrm>
        </p:spPr>
        <p:txBody>
          <a:bodyPr>
            <a:normAutofit fontScale="90000"/>
          </a:bodyPr>
          <a:lstStyle/>
          <a:p>
            <a:pPr rtl="0">
              <a:spcBef>
                <a:spcPts val="0"/>
              </a:spcBef>
              <a:spcAft>
                <a:spcPts val="0"/>
              </a:spcAft>
            </a:pPr>
            <a:br>
              <a:rPr lang="en-US" dirty="0"/>
            </a:br>
            <a:br>
              <a:rPr lang="en-US" dirty="0"/>
            </a:br>
            <a:r>
              <a:rPr lang="en-US" b="1" dirty="0">
                <a:effectLst/>
                <a:latin typeface="Times New Roman" panose="02020603050405020304" pitchFamily="18" charset="0"/>
                <a:cs typeface="Times New Roman" panose="02020603050405020304" pitchFamily="18" charset="0"/>
              </a:rPr>
              <a:t>TWITTER SENTIMENT ANALYSIS</a:t>
            </a:r>
            <a:br>
              <a:rPr lang="en-US" b="0" dirty="0">
                <a:effectLst/>
              </a:rPr>
            </a:br>
            <a:br>
              <a:rPr lang="en-US" dirty="0"/>
            </a:br>
            <a:endParaRPr lang="en-US" dirty="0"/>
          </a:p>
        </p:txBody>
      </p:sp>
      <p:pic>
        <p:nvPicPr>
          <p:cNvPr id="3076" name="Picture 4">
            <a:extLst>
              <a:ext uri="{FF2B5EF4-FFF2-40B4-BE49-F238E27FC236}">
                <a16:creationId xmlns:a16="http://schemas.microsoft.com/office/drawing/2014/main" id="{A1F77123-01F4-F59A-D873-F242A53FAF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6522" y="3802685"/>
            <a:ext cx="8693426" cy="2531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CE0EF-C64B-6FE7-1C30-F9139B884A5E}"/>
              </a:ext>
            </a:extLst>
          </p:cNvPr>
          <p:cNvSpPr txBox="1"/>
          <p:nvPr/>
        </p:nvSpPr>
        <p:spPr>
          <a:xfrm>
            <a:off x="728870" y="1351722"/>
            <a:ext cx="11025808" cy="3016210"/>
          </a:xfrm>
          <a:prstGeom prst="rect">
            <a:avLst/>
          </a:prstGeom>
          <a:noFill/>
        </p:spPr>
        <p:txBody>
          <a:bodyPr wrap="square" rtlCol="0">
            <a:spAutoFit/>
          </a:bodyPr>
          <a:lstStyle/>
          <a:p>
            <a:pPr rtl="0" fontAlgn="base">
              <a:spcBef>
                <a:spcPts val="120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Twitter sentiment analysis is the process of using natural language processing and machine learning techniques to analyze the sentiment of tweets.</a:t>
            </a: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It involves categorizing tweets as positive, negative, or neutral based on the sentiment expressed in the text.</a:t>
            </a:r>
          </a:p>
          <a:p>
            <a:pPr rtl="0" fontAlgn="base">
              <a:spcBef>
                <a:spcPts val="0"/>
              </a:spcBef>
              <a:spcAft>
                <a:spcPts val="120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Sentiment analysis can be used to understand public opinion towards a company or brand, identify customer sentiment, and monitor online reputation.</a:t>
            </a:r>
          </a:p>
          <a:p>
            <a:br>
              <a:rPr lang="en-US" b="0" dirty="0">
                <a:effectLst/>
              </a:rPr>
            </a:br>
            <a:endParaRPr lang="en-US" dirty="0"/>
          </a:p>
        </p:txBody>
      </p:sp>
    </p:spTree>
    <p:extLst>
      <p:ext uri="{BB962C8B-B14F-4D97-AF65-F5344CB8AC3E}">
        <p14:creationId xmlns:p14="http://schemas.microsoft.com/office/powerpoint/2010/main" val="3792083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529D-2A30-F363-02F8-A678467F0359}"/>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DATA SOURCES AND COLLECTION</a:t>
            </a:r>
          </a:p>
        </p:txBody>
      </p:sp>
      <p:sp>
        <p:nvSpPr>
          <p:cNvPr id="3" name="Content Placeholder 2">
            <a:extLst>
              <a:ext uri="{FF2B5EF4-FFF2-40B4-BE49-F238E27FC236}">
                <a16:creationId xmlns:a16="http://schemas.microsoft.com/office/drawing/2014/main" id="{8CAF61FC-C63C-9861-F65A-820CE90C800F}"/>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Twitter Dataset from Kaggle</a:t>
            </a:r>
          </a:p>
          <a:p>
            <a:pPr rtl="0" fontAlgn="base">
              <a:spcBef>
                <a:spcPts val="0"/>
              </a:spcBef>
              <a:spcAft>
                <a:spcPts val="120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1.2 Gb</a:t>
            </a:r>
          </a:p>
          <a:p>
            <a:pPr rtl="0">
              <a:spcBef>
                <a:spcPts val="0"/>
              </a:spcBef>
              <a:spcAft>
                <a:spcPts val="120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Challenges in Data Collection :</a:t>
            </a:r>
            <a:endParaRPr lang="en-US" sz="2400" b="0" dirty="0">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Volume: Collecting and processing large amounts of Twitter data requires efficient infrastructure and storage.</a:t>
            </a:r>
          </a:p>
          <a:p>
            <a:pPr rtl="0" fontAlgn="base">
              <a:spcBef>
                <a:spcPts val="0"/>
              </a:spcBef>
              <a:spcAft>
                <a:spcPts val="120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Data Quality: Filtering out spam, irrelevant, or biased tweets to ensure accurate sentiment analysis.</a:t>
            </a: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Language Processing: Handling multilingual tweets and understanding contextual nuances.</a:t>
            </a:r>
          </a:p>
          <a:p>
            <a:endParaRPr lang="en-US" dirty="0"/>
          </a:p>
        </p:txBody>
      </p:sp>
    </p:spTree>
    <p:extLst>
      <p:ext uri="{BB962C8B-B14F-4D97-AF65-F5344CB8AC3E}">
        <p14:creationId xmlns:p14="http://schemas.microsoft.com/office/powerpoint/2010/main" val="267103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0E364-E526-790D-8215-4C28400E5F54}"/>
              </a:ext>
            </a:extLst>
          </p:cNvPr>
          <p:cNvSpPr>
            <a:spLocks noGrp="1"/>
          </p:cNvSpPr>
          <p:nvPr>
            <p:ph type="title"/>
          </p:nvPr>
        </p:nvSpPr>
        <p:spPr>
          <a:xfrm>
            <a:off x="4654296" y="329184"/>
            <a:ext cx="6894576" cy="1783080"/>
          </a:xfrm>
        </p:spPr>
        <p:txBody>
          <a:bodyPr anchor="b">
            <a:normAutofit/>
          </a:bodyPr>
          <a:lstStyle/>
          <a:p>
            <a:r>
              <a:rPr lang="en-US" sz="5400" dirty="0"/>
              <a:t>TOOLS AND TECHNOLOGIES</a:t>
            </a:r>
          </a:p>
        </p:txBody>
      </p:sp>
      <p:pic>
        <p:nvPicPr>
          <p:cNvPr id="14" name="Picture 4" descr="Ethernet cables connected to a networking patch">
            <a:extLst>
              <a:ext uri="{FF2B5EF4-FFF2-40B4-BE49-F238E27FC236}">
                <a16:creationId xmlns:a16="http://schemas.microsoft.com/office/drawing/2014/main" id="{46976D7C-B750-EFD2-D7E1-3EC8D6377BE9}"/>
              </a:ext>
            </a:extLst>
          </p:cNvPr>
          <p:cNvPicPr>
            <a:picLocks noChangeAspect="1"/>
          </p:cNvPicPr>
          <p:nvPr/>
        </p:nvPicPr>
        <p:blipFill rotWithShape="1">
          <a:blip r:embed="rId3"/>
          <a:srcRect l="16384" r="24524"/>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5"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4CCD04-3AAE-E5AB-F25E-DDE3B74CC50D}"/>
              </a:ext>
            </a:extLst>
          </p:cNvPr>
          <p:cNvSpPr>
            <a:spLocks noGrp="1"/>
          </p:cNvSpPr>
          <p:nvPr>
            <p:ph idx="1"/>
          </p:nvPr>
        </p:nvSpPr>
        <p:spPr>
          <a:xfrm>
            <a:off x="4654296" y="2615713"/>
            <a:ext cx="6894576" cy="4067719"/>
          </a:xfrm>
        </p:spPr>
        <p:txBody>
          <a:bodyPr>
            <a:normAutofit fontScale="47500" lnSpcReduction="20000"/>
          </a:bodyPr>
          <a:lstStyle/>
          <a:p>
            <a:pPr marL="0" indent="0">
              <a:buNone/>
            </a:pPr>
            <a:r>
              <a:rPr lang="en-US" sz="3400" b="1" i="0" dirty="0">
                <a:effectLst/>
                <a:latin typeface="Times New Roman" panose="02020603050405020304" pitchFamily="18" charset="0"/>
                <a:cs typeface="Times New Roman" panose="02020603050405020304" pitchFamily="18" charset="0"/>
              </a:rPr>
              <a:t>Big Data Platforms</a:t>
            </a:r>
          </a:p>
          <a:p>
            <a:pPr>
              <a:buFont typeface="Arial" panose="020B0604020202020204" pitchFamily="34" charset="0"/>
              <a:buChar char="•"/>
            </a:pPr>
            <a:r>
              <a:rPr lang="en-US" sz="3400" b="0" i="0" dirty="0">
                <a:effectLst/>
                <a:latin typeface="Times New Roman" panose="02020603050405020304" pitchFamily="18" charset="0"/>
                <a:cs typeface="Times New Roman" panose="02020603050405020304" pitchFamily="18" charset="0"/>
              </a:rPr>
              <a:t>Apache Hadoop: This distributed processing framework allowed us to store and process massive amounts of data across a cluster of computers.</a:t>
            </a:r>
          </a:p>
          <a:p>
            <a:pPr>
              <a:buFont typeface="Arial" panose="020B0604020202020204" pitchFamily="34" charset="0"/>
              <a:buChar char="•"/>
            </a:pPr>
            <a:r>
              <a:rPr lang="en-US" sz="3400" b="0" i="0" dirty="0">
                <a:effectLst/>
                <a:latin typeface="Times New Roman" panose="02020603050405020304" pitchFamily="18" charset="0"/>
                <a:cs typeface="Times New Roman" panose="02020603050405020304" pitchFamily="18" charset="0"/>
              </a:rPr>
              <a:t>Apache Spark: With its lightning-fast processing capabilities, Spark enabled us to perform real-time analytics on the Twitter data and extract valuable insights.</a:t>
            </a:r>
          </a:p>
          <a:p>
            <a:pPr marL="0" indent="0">
              <a:buNone/>
            </a:pPr>
            <a:endParaRPr lang="en-US" sz="3400" dirty="0">
              <a:latin typeface="Times New Roman" panose="02020603050405020304" pitchFamily="18" charset="0"/>
              <a:cs typeface="Times New Roman" panose="02020603050405020304" pitchFamily="18" charset="0"/>
            </a:endParaRPr>
          </a:p>
          <a:p>
            <a:pPr marL="0" indent="0">
              <a:buNone/>
            </a:pPr>
            <a:r>
              <a:rPr lang="en-US" sz="3400" b="1" i="0" u="none" strike="noStrike" dirty="0">
                <a:effectLst/>
                <a:latin typeface="Times New Roman" panose="02020603050405020304" pitchFamily="18" charset="0"/>
                <a:cs typeface="Times New Roman" panose="02020603050405020304" pitchFamily="18" charset="0"/>
              </a:rPr>
              <a:t>Tools</a:t>
            </a:r>
          </a:p>
          <a:p>
            <a:pPr marL="0" indent="0">
              <a:buNone/>
            </a:pPr>
            <a:endParaRPr lang="en-US" sz="3400" b="0" dirty="0">
              <a:effectLst/>
              <a:latin typeface="Times New Roman" panose="02020603050405020304" pitchFamily="18" charset="0"/>
              <a:cs typeface="Times New Roman" panose="02020603050405020304" pitchFamily="18" charset="0"/>
            </a:endParaRPr>
          </a:p>
          <a:p>
            <a:pPr fontAlgn="base">
              <a:spcBef>
                <a:spcPts val="0"/>
              </a:spcBef>
              <a:spcAft>
                <a:spcPts val="1200"/>
              </a:spcAft>
            </a:pPr>
            <a:r>
              <a:rPr lang="en-US" sz="3400" b="0" i="0" dirty="0">
                <a:effectLst/>
                <a:latin typeface="Times New Roman" panose="02020603050405020304" pitchFamily="18" charset="0"/>
                <a:cs typeface="Times New Roman" panose="02020603050405020304" pitchFamily="18" charset="0"/>
              </a:rPr>
              <a:t>Python: We used Python as our primary programming language for data preprocess sing, sentiment analysis, and data visualization.</a:t>
            </a:r>
          </a:p>
          <a:p>
            <a:pPr fontAlgn="base">
              <a:spcBef>
                <a:spcPts val="0"/>
              </a:spcBef>
              <a:spcAft>
                <a:spcPts val="1200"/>
              </a:spcAft>
            </a:pPr>
            <a:r>
              <a:rPr lang="en-US" sz="3400" b="0" i="0" dirty="0" err="1">
                <a:effectLst/>
                <a:latin typeface="Times New Roman" panose="02020603050405020304" pitchFamily="18" charset="0"/>
                <a:cs typeface="Times New Roman" panose="02020603050405020304" pitchFamily="18" charset="0"/>
              </a:rPr>
              <a:t>Textblob</a:t>
            </a:r>
            <a:r>
              <a:rPr lang="en-US" sz="3400" b="0" i="0" dirty="0">
                <a:effectLst/>
                <a:latin typeface="Times New Roman" panose="02020603050405020304" pitchFamily="18" charset="0"/>
                <a:cs typeface="Times New Roman" panose="02020603050405020304" pitchFamily="18" charset="0"/>
              </a:rPr>
              <a:t> :Text Blob is a Python (2 and 3) library for processing textual data. It provides a simple API for diving into common natural language processing (NLP) tasks such as part-of-speech tagging, noun phrase extraction, sentiment analysis, classification, translation, and more</a:t>
            </a:r>
            <a:r>
              <a:rPr lang="en-US" sz="3400" b="0" i="0" dirty="0">
                <a:solidFill>
                  <a:srgbClr val="4D5156"/>
                </a:solidFill>
                <a:effectLst/>
                <a:latin typeface="Times New Roman" panose="02020603050405020304" pitchFamily="18" charset="0"/>
                <a:cs typeface="Times New Roman" panose="02020603050405020304" pitchFamily="18" charset="0"/>
              </a:rPr>
              <a:t>.</a:t>
            </a:r>
            <a:endParaRPr lang="en-US" sz="3400" b="0" i="0" dirty="0">
              <a:effectLst/>
              <a:latin typeface="Times New Roman" panose="02020603050405020304" pitchFamily="18" charset="0"/>
              <a:cs typeface="Times New Roman" panose="02020603050405020304" pitchFamily="18" charset="0"/>
            </a:endParaRPr>
          </a:p>
          <a:p>
            <a:pPr fontAlgn="base">
              <a:spcBef>
                <a:spcPts val="0"/>
              </a:spcBef>
              <a:spcAft>
                <a:spcPts val="1200"/>
              </a:spcAft>
            </a:pPr>
            <a:r>
              <a:rPr lang="en-US" sz="3400" b="0" i="0" dirty="0">
                <a:effectLst/>
                <a:latin typeface="Times New Roman" panose="02020603050405020304" pitchFamily="18" charset="0"/>
                <a:cs typeface="Times New Roman" panose="02020603050405020304" pitchFamily="18" charset="0"/>
              </a:rPr>
              <a:t>Matplotlib : These data visualization libraries allowed us to create insightful charts and graphs to present our findings.</a:t>
            </a:r>
          </a:p>
          <a:p>
            <a:pPr rtl="0" fontAlgn="base">
              <a:spcBef>
                <a:spcPts val="0"/>
              </a:spcBef>
              <a:spcAft>
                <a:spcPts val="1200"/>
              </a:spcAft>
              <a:buFont typeface="Arial" panose="020B0604020202020204" pitchFamily="34" charset="0"/>
              <a:buChar char="•"/>
            </a:pPr>
            <a:endParaRPr lang="en-US" sz="1200" b="0" i="0" u="none" strike="noStrike" dirty="0">
              <a:effectLst/>
              <a:latin typeface="Times New Roman" panose="02020603050405020304" pitchFamily="18" charset="0"/>
              <a:cs typeface="Times New Roman" panose="02020603050405020304" pitchFamily="18" charset="0"/>
            </a:endParaRPr>
          </a:p>
          <a:p>
            <a:endParaRPr lang="en-US" sz="1200" dirty="0"/>
          </a:p>
        </p:txBody>
      </p:sp>
    </p:spTree>
    <p:extLst>
      <p:ext uri="{BB962C8B-B14F-4D97-AF65-F5344CB8AC3E}">
        <p14:creationId xmlns:p14="http://schemas.microsoft.com/office/powerpoint/2010/main" val="99352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20D5-53B1-DF22-2843-7E85BA35E845}"/>
              </a:ext>
            </a:extLst>
          </p:cNvPr>
          <p:cNvSpPr>
            <a:spLocks noGrp="1"/>
          </p:cNvSpPr>
          <p:nvPr>
            <p:ph type="title"/>
          </p:nvPr>
        </p:nvSpPr>
        <p:spPr>
          <a:xfrm>
            <a:off x="838200" y="365126"/>
            <a:ext cx="10515600" cy="920336"/>
          </a:xfrm>
        </p:spPr>
        <p:txBody>
          <a:bodyPr>
            <a:normAutofit/>
          </a:bodyPr>
          <a:lstStyle/>
          <a:p>
            <a:r>
              <a:rPr lang="en-US" sz="3600" dirty="0">
                <a:latin typeface="Times New Roman" panose="02020603050405020304" pitchFamily="18" charset="0"/>
                <a:cs typeface="Times New Roman" panose="02020603050405020304" pitchFamily="18" charset="0"/>
              </a:rPr>
              <a:t>DATA STACK DIAGRAM</a:t>
            </a:r>
          </a:p>
        </p:txBody>
      </p:sp>
      <p:pic>
        <p:nvPicPr>
          <p:cNvPr id="4098" name="Picture 2">
            <a:extLst>
              <a:ext uri="{FF2B5EF4-FFF2-40B4-BE49-F238E27FC236}">
                <a16:creationId xmlns:a16="http://schemas.microsoft.com/office/drawing/2014/main" id="{FF255EBA-370B-CDA7-3148-D68C059E59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043" y="1285461"/>
            <a:ext cx="11648661" cy="543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288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B5DE-CD3D-5888-5C0A-AF29A3239FD8}"/>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REPORTS</a:t>
            </a:r>
          </a:p>
        </p:txBody>
      </p:sp>
      <p:sp>
        <p:nvSpPr>
          <p:cNvPr id="3" name="Content Placeholder 2">
            <a:extLst>
              <a:ext uri="{FF2B5EF4-FFF2-40B4-BE49-F238E27FC236}">
                <a16:creationId xmlns:a16="http://schemas.microsoft.com/office/drawing/2014/main" id="{7F09D9E3-3D59-DAF4-523E-F60064028D52}"/>
              </a:ext>
            </a:extLst>
          </p:cNvPr>
          <p:cNvSpPr>
            <a:spLocks noGrp="1"/>
          </p:cNvSpPr>
          <p:nvPr>
            <p:ph idx="1"/>
          </p:nvPr>
        </p:nvSpPr>
        <p:spPr/>
        <p:txBody>
          <a:bodyPr/>
          <a:lstStyle/>
          <a:p>
            <a:pPr rtl="0">
              <a:lnSpc>
                <a:spcPct val="150000"/>
              </a:lnSpc>
              <a:spcBef>
                <a:spcPts val="0"/>
              </a:spcBef>
              <a:spcAft>
                <a:spcPts val="120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In our reputation analysis of companies using Twitter sentiment analysis, we generated several reports to provide insights and recommendations for better ROI</a:t>
            </a:r>
            <a:endParaRPr lang="en-US" sz="2400" b="0" dirty="0">
              <a:effectLst/>
              <a:latin typeface="Times New Roman" panose="02020603050405020304" pitchFamily="18" charset="0"/>
              <a:cs typeface="Times New Roman" panose="02020603050405020304" pitchFamily="18" charset="0"/>
            </a:endParaRPr>
          </a:p>
          <a:p>
            <a:pPr rtl="0" fontAlgn="base">
              <a:lnSpc>
                <a:spcPct val="150000"/>
              </a:lnSpc>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Overall Sentiment Analysis</a:t>
            </a:r>
          </a:p>
          <a:p>
            <a:pPr rtl="0" fontAlgn="base">
              <a:lnSpc>
                <a:spcPct val="150000"/>
              </a:lnSpc>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Competitor Comparison</a:t>
            </a:r>
          </a:p>
          <a:p>
            <a:pPr rtl="0" fontAlgn="base">
              <a:lnSpc>
                <a:spcPct val="150000"/>
              </a:lnSpc>
              <a:spcBef>
                <a:spcPts val="0"/>
              </a:spcBef>
              <a:spcAft>
                <a:spcPts val="120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Key Influencers</a:t>
            </a:r>
          </a:p>
          <a:p>
            <a:pPr rtl="0" fontAlgn="base">
              <a:lnSpc>
                <a:spcPct val="150000"/>
              </a:lnSpc>
              <a:spcBef>
                <a:spcPts val="0"/>
              </a:spcBef>
              <a:spcAft>
                <a:spcPts val="120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Trending Topics</a:t>
            </a:r>
          </a:p>
          <a:p>
            <a:pPr marL="0" indent="0">
              <a:buNone/>
            </a:pPr>
            <a:endParaRPr lang="en-US" dirty="0"/>
          </a:p>
        </p:txBody>
      </p:sp>
    </p:spTree>
    <p:extLst>
      <p:ext uri="{BB962C8B-B14F-4D97-AF65-F5344CB8AC3E}">
        <p14:creationId xmlns:p14="http://schemas.microsoft.com/office/powerpoint/2010/main" val="2999369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1221</Words>
  <Application>Microsoft Office PowerPoint</Application>
  <PresentationFormat>Widescreen</PresentationFormat>
  <Paragraphs>98</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vt:lpstr>
      <vt:lpstr>Times New Roman</vt:lpstr>
      <vt:lpstr>Office Theme</vt:lpstr>
      <vt:lpstr>Company Reputation Analysis using Twitter Sentiment Analysis</vt:lpstr>
      <vt:lpstr>TABLE OF CONTENTS</vt:lpstr>
      <vt:lpstr>        INTRODUCTION</vt:lpstr>
      <vt:lpstr>PROJECT OBJECTIVES</vt:lpstr>
      <vt:lpstr>  TWITTER SENTIMENT ANALYSIS  </vt:lpstr>
      <vt:lpstr>DATA SOURCES AND COLLECTION</vt:lpstr>
      <vt:lpstr>TOOLS AND TECHNOLOGIES</vt:lpstr>
      <vt:lpstr>DATA STACK DIAGRAM</vt:lpstr>
      <vt:lpstr>REPORTS</vt:lpstr>
      <vt:lpstr>DATA EXPLORATION</vt:lpstr>
      <vt:lpstr>PowerPoint Presentation</vt:lpstr>
      <vt:lpstr>     Insights  </vt:lpstr>
      <vt:lpstr>Recommendations</vt:lpstr>
      <vt:lpstr>Future Opportunities</vt:lpstr>
      <vt:lpstr>CHALLENGES</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Reputation Analysis using Twitter Sentiment Analysis</dc:title>
  <dc:creator>shalinishalu1568@gmail.com</dc:creator>
  <cp:lastModifiedBy>adithya reddy</cp:lastModifiedBy>
  <cp:revision>3</cp:revision>
  <dcterms:created xsi:type="dcterms:W3CDTF">2023-12-12T21:39:04Z</dcterms:created>
  <dcterms:modified xsi:type="dcterms:W3CDTF">2023-12-12T23:47:54Z</dcterms:modified>
</cp:coreProperties>
</file>